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308" r:id="rId3"/>
    <p:sldId id="271" r:id="rId4"/>
    <p:sldId id="272" r:id="rId5"/>
    <p:sldId id="273" r:id="rId6"/>
    <p:sldId id="280" r:id="rId7"/>
    <p:sldId id="274" r:id="rId8"/>
    <p:sldId id="281" r:id="rId9"/>
    <p:sldId id="277" r:id="rId10"/>
    <p:sldId id="276" r:id="rId11"/>
    <p:sldId id="275" r:id="rId12"/>
    <p:sldId id="278" r:id="rId13"/>
    <p:sldId id="279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9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6E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43"/>
  </p:normalViewPr>
  <p:slideViewPr>
    <p:cSldViewPr snapToGrid="0" snapToObjects="1">
      <p:cViewPr>
        <p:scale>
          <a:sx n="100" d="100"/>
          <a:sy n="100" d="100"/>
        </p:scale>
        <p:origin x="16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B8FC79-B493-5A4F-837A-EAE1471AEC1F}" type="datetimeFigureOut">
              <a:rPr lang="de-DE" smtClean="0"/>
              <a:t>17.04.18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C1FE0-9C82-5D4D-939D-07D7874BC6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0649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3">
            <a:extLst>
              <a:ext uri="{FF2B5EF4-FFF2-40B4-BE49-F238E27FC236}">
                <a16:creationId xmlns:a16="http://schemas.microsoft.com/office/drawing/2014/main" id="{32D91F17-268F-46A6-BED0-65E1BEA91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" y="0"/>
            <a:ext cx="12188388" cy="6858000"/>
          </a:xfrm>
          <a:prstGeom prst="rect">
            <a:avLst/>
          </a:prstGeom>
        </p:spPr>
      </p:pic>
      <p:sp>
        <p:nvSpPr>
          <p:cNvPr id="8" name="Rechteck 7"/>
          <p:cNvSpPr>
            <a:spLocks noChangeAspect="1"/>
          </p:cNvSpPr>
          <p:nvPr/>
        </p:nvSpPr>
        <p:spPr>
          <a:xfrm>
            <a:off x="3898701" y="5388429"/>
            <a:ext cx="8400000" cy="1469571"/>
          </a:xfrm>
          <a:prstGeom prst="rect">
            <a:avLst/>
          </a:prstGeom>
          <a:solidFill>
            <a:srgbClr val="2B6EB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rgbClr val="0092D2"/>
              </a:solidFill>
            </a:endParaRPr>
          </a:p>
        </p:txBody>
      </p:sp>
      <p:sp>
        <p:nvSpPr>
          <p:cNvPr id="10" name="Rechteck 9"/>
          <p:cNvSpPr>
            <a:spLocks noChangeAspect="1"/>
          </p:cNvSpPr>
          <p:nvPr/>
        </p:nvSpPr>
        <p:spPr>
          <a:xfrm>
            <a:off x="4172932" y="6317300"/>
            <a:ext cx="7920000" cy="437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fld id="{2F037451-24F4-2842-AEB8-8B069104D058}" type="datetime2">
              <a:rPr lang="de-DE" sz="1867" smtClean="0">
                <a:solidFill>
                  <a:srgbClr val="474747">
                    <a:alpha val="48000"/>
                  </a:srgbClr>
                </a:solidFill>
                <a:latin typeface="Ubuntu" charset="0"/>
                <a:ea typeface="Ubuntu" charset="0"/>
                <a:cs typeface="Ubuntu" charset="0"/>
              </a:rPr>
              <a:t>Dienstag, 17. April 2018</a:t>
            </a:fld>
            <a:endParaRPr lang="de-DE" sz="1867" dirty="0">
              <a:solidFill>
                <a:srgbClr val="474747">
                  <a:alpha val="48000"/>
                </a:srgbClr>
              </a:solidFill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-398438" y="408378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2400" dirty="0"/>
          </a:p>
        </p:txBody>
      </p:sp>
      <p:grpSp>
        <p:nvGrpSpPr>
          <p:cNvPr id="12" name="Gruppierung 11"/>
          <p:cNvGrpSpPr/>
          <p:nvPr/>
        </p:nvGrpSpPr>
        <p:grpSpPr>
          <a:xfrm>
            <a:off x="-278993" y="1247922"/>
            <a:ext cx="5852420" cy="1762343"/>
            <a:chOff x="-225366" y="253700"/>
            <a:chExt cx="4389315" cy="1321757"/>
          </a:xfrm>
        </p:grpSpPr>
        <p:grpSp>
          <p:nvGrpSpPr>
            <p:cNvPr id="13" name="Gruppierung 12"/>
            <p:cNvGrpSpPr/>
            <p:nvPr/>
          </p:nvGrpSpPr>
          <p:grpSpPr>
            <a:xfrm>
              <a:off x="389582" y="968738"/>
              <a:ext cx="3338561" cy="606719"/>
              <a:chOff x="389582" y="968738"/>
              <a:chExt cx="3338561" cy="606719"/>
            </a:xfrm>
          </p:grpSpPr>
          <p:sp>
            <p:nvSpPr>
              <p:cNvPr id="20" name="Rechteck 19"/>
              <p:cNvSpPr/>
              <p:nvPr/>
            </p:nvSpPr>
            <p:spPr>
              <a:xfrm>
                <a:off x="389582" y="968738"/>
                <a:ext cx="2969505" cy="606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rgbClr val="0092D2"/>
                  </a:solidFill>
                </a:endParaRPr>
              </a:p>
            </p:txBody>
          </p:sp>
          <p:sp>
            <p:nvSpPr>
              <p:cNvPr id="21" name="Rechtwinkliges Dreieck 20"/>
              <p:cNvSpPr/>
              <p:nvPr/>
            </p:nvSpPr>
            <p:spPr>
              <a:xfrm flipV="1">
                <a:off x="3354896" y="968738"/>
                <a:ext cx="373247" cy="606719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/>
              </a:p>
            </p:txBody>
          </p:sp>
        </p:grpSp>
        <p:grpSp>
          <p:nvGrpSpPr>
            <p:cNvPr id="14" name="Gruppierung 13"/>
            <p:cNvGrpSpPr/>
            <p:nvPr/>
          </p:nvGrpSpPr>
          <p:grpSpPr>
            <a:xfrm>
              <a:off x="-225366" y="253700"/>
              <a:ext cx="4389315" cy="755999"/>
              <a:chOff x="-225366" y="253700"/>
              <a:chExt cx="4389315" cy="755999"/>
            </a:xfrm>
          </p:grpSpPr>
          <p:grpSp>
            <p:nvGrpSpPr>
              <p:cNvPr id="16" name="Gruppierung 15"/>
              <p:cNvGrpSpPr/>
              <p:nvPr/>
            </p:nvGrpSpPr>
            <p:grpSpPr>
              <a:xfrm>
                <a:off x="384821" y="253700"/>
                <a:ext cx="3779128" cy="606719"/>
                <a:chOff x="384821" y="253700"/>
                <a:chExt cx="3779128" cy="606719"/>
              </a:xfrm>
            </p:grpSpPr>
            <p:sp>
              <p:nvSpPr>
                <p:cNvPr id="18" name="Rechteck 17"/>
                <p:cNvSpPr/>
                <p:nvPr/>
              </p:nvSpPr>
              <p:spPr>
                <a:xfrm>
                  <a:off x="384821" y="253700"/>
                  <a:ext cx="3410072" cy="606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2400" dirty="0">
                    <a:solidFill>
                      <a:srgbClr val="0092D2"/>
                    </a:solidFill>
                  </a:endParaRPr>
                </a:p>
              </p:txBody>
            </p:sp>
            <p:sp>
              <p:nvSpPr>
                <p:cNvPr id="19" name="Rechtwinkliges Dreieck 18"/>
                <p:cNvSpPr/>
                <p:nvPr/>
              </p:nvSpPr>
              <p:spPr>
                <a:xfrm flipV="1">
                  <a:off x="3790702" y="253700"/>
                  <a:ext cx="373247" cy="606719"/>
                </a:xfrm>
                <a:prstGeom prst="rtTriangl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2400"/>
                </a:p>
              </p:txBody>
            </p:sp>
          </p:grpSp>
          <p:sp>
            <p:nvSpPr>
              <p:cNvPr id="17" name="Parallelogramm 16"/>
              <p:cNvSpPr/>
              <p:nvPr/>
            </p:nvSpPr>
            <p:spPr>
              <a:xfrm rot="16200000" flipV="1">
                <a:off x="-295892" y="324226"/>
                <a:ext cx="755999" cy="614948"/>
              </a:xfrm>
              <a:prstGeom prst="parallelogram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/>
              </a:p>
            </p:txBody>
          </p:sp>
        </p:grpSp>
        <p:sp>
          <p:nvSpPr>
            <p:cNvPr id="15" name="Titel 1"/>
            <p:cNvSpPr txBox="1">
              <a:spLocks/>
            </p:cNvSpPr>
            <p:nvPr/>
          </p:nvSpPr>
          <p:spPr>
            <a:xfrm>
              <a:off x="547205" y="983422"/>
              <a:ext cx="2811881" cy="58269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de-DE" sz="2133" b="1" dirty="0">
                  <a:solidFill>
                    <a:srgbClr val="2B6EB6"/>
                  </a:solidFill>
                  <a:latin typeface="Ubuntu" panose="020B0504030602030204" pitchFamily="34" charset="0"/>
                  <a:cs typeface="Helvetica"/>
                </a:rPr>
                <a:t>Workshop</a:t>
              </a:r>
            </a:p>
          </p:txBody>
        </p:sp>
      </p:grpSp>
      <p:grpSp>
        <p:nvGrpSpPr>
          <p:cNvPr id="22" name="Gruppierung 21"/>
          <p:cNvGrpSpPr/>
          <p:nvPr/>
        </p:nvGrpSpPr>
        <p:grpSpPr>
          <a:xfrm>
            <a:off x="515209" y="3159982"/>
            <a:ext cx="3881155" cy="808959"/>
            <a:chOff x="386407" y="1683530"/>
            <a:chExt cx="2910866" cy="606719"/>
          </a:xfrm>
        </p:grpSpPr>
        <p:sp>
          <p:nvSpPr>
            <p:cNvPr id="23" name="Rechteck 22"/>
            <p:cNvSpPr/>
            <p:nvPr/>
          </p:nvSpPr>
          <p:spPr>
            <a:xfrm>
              <a:off x="386407" y="1683530"/>
              <a:ext cx="2540794" cy="606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rgbClr val="0092D2"/>
                </a:solidFill>
              </a:endParaRPr>
            </a:p>
          </p:txBody>
        </p:sp>
        <p:sp>
          <p:nvSpPr>
            <p:cNvPr id="24" name="Rechtwinkliges Dreieck 23"/>
            <p:cNvSpPr/>
            <p:nvPr/>
          </p:nvSpPr>
          <p:spPr>
            <a:xfrm flipV="1">
              <a:off x="2924026" y="1683530"/>
              <a:ext cx="373247" cy="60671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</p:grpSp>
      <p:sp>
        <p:nvSpPr>
          <p:cNvPr id="25" name="Parallelogramm 24"/>
          <p:cNvSpPr/>
          <p:nvPr/>
        </p:nvSpPr>
        <p:spPr>
          <a:xfrm rot="16200000" flipV="1">
            <a:off x="-373026" y="2294824"/>
            <a:ext cx="1007999" cy="819931"/>
          </a:xfrm>
          <a:prstGeom prst="parallelogram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6" name="Parallelogramm 25"/>
          <p:cNvSpPr/>
          <p:nvPr/>
        </p:nvSpPr>
        <p:spPr>
          <a:xfrm rot="16200000" flipV="1">
            <a:off x="-398756" y="3250464"/>
            <a:ext cx="1007999" cy="819931"/>
          </a:xfrm>
          <a:prstGeom prst="parallelogram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7" name="Parallelogramm 26"/>
          <p:cNvSpPr/>
          <p:nvPr/>
        </p:nvSpPr>
        <p:spPr>
          <a:xfrm rot="16200000" flipV="1">
            <a:off x="-373026" y="1341955"/>
            <a:ext cx="1007999" cy="819931"/>
          </a:xfrm>
          <a:prstGeom prst="parallelogram">
            <a:avLst/>
          </a:prstGeom>
          <a:gradFill flip="none" rotWithShape="1">
            <a:gsLst>
              <a:gs pos="0">
                <a:srgbClr val="800000"/>
              </a:gs>
              <a:gs pos="100000">
                <a:srgbClr val="FF0000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8" name="Parallelogramm 27"/>
          <p:cNvSpPr/>
          <p:nvPr/>
        </p:nvSpPr>
        <p:spPr>
          <a:xfrm rot="16200000" flipV="1">
            <a:off x="-379376" y="2294824"/>
            <a:ext cx="1007999" cy="819931"/>
          </a:xfrm>
          <a:prstGeom prst="parallelogram">
            <a:avLst/>
          </a:prstGeom>
          <a:gradFill flip="none" rotWithShape="1">
            <a:gsLst>
              <a:gs pos="0">
                <a:srgbClr val="800000"/>
              </a:gs>
              <a:gs pos="100000">
                <a:srgbClr val="FF0000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pic>
        <p:nvPicPr>
          <p:cNvPr id="29" name="Grafik 12">
            <a:extLst>
              <a:ext uri="{FF2B5EF4-FFF2-40B4-BE49-F238E27FC236}">
                <a16:creationId xmlns:a16="http://schemas.microsoft.com/office/drawing/2014/main" id="{D86BAA39-F839-4182-8FF6-C00B67331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660" y="1392988"/>
            <a:ext cx="2032411" cy="507037"/>
          </a:xfrm>
          <a:prstGeom prst="rect">
            <a:avLst/>
          </a:prstGeom>
        </p:spPr>
      </p:pic>
      <p:sp>
        <p:nvSpPr>
          <p:cNvPr id="31" name="Textfeld 30"/>
          <p:cNvSpPr txBox="1">
            <a:spLocks noChangeAspect="1"/>
          </p:cNvSpPr>
          <p:nvPr/>
        </p:nvSpPr>
        <p:spPr>
          <a:xfrm>
            <a:off x="4172932" y="5555530"/>
            <a:ext cx="7920000" cy="1097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733" dirty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rPr>
              <a:t>VHS Sensorstation</a:t>
            </a:r>
          </a:p>
          <a:p>
            <a:r>
              <a:rPr lang="de-DE" sz="2800" i="1" dirty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rPr>
              <a:t>Elektronik und Zusammenbau</a:t>
            </a:r>
          </a:p>
        </p:txBody>
      </p:sp>
      <p:sp>
        <p:nvSpPr>
          <p:cNvPr id="32" name="Titel 1"/>
          <p:cNvSpPr txBox="1">
            <a:spLocks/>
          </p:cNvSpPr>
          <p:nvPr/>
        </p:nvSpPr>
        <p:spPr>
          <a:xfrm>
            <a:off x="725371" y="3298913"/>
            <a:ext cx="2577600" cy="265548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de-DE" sz="1600" b="1" dirty="0">
              <a:solidFill>
                <a:srgbClr val="595959"/>
              </a:solidFill>
              <a:latin typeface="Ubuntu" panose="020B0504030602030204" pitchFamily="34" charset="0"/>
              <a:cs typeface="Helvetica"/>
            </a:endParaRP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345989"/>
            <a:ext cx="7533503" cy="803189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1108057" y="6356351"/>
            <a:ext cx="677785" cy="365125"/>
          </a:xfrm>
          <a:prstGeom prst="rect">
            <a:avLst/>
          </a:prstGeom>
        </p:spPr>
        <p:txBody>
          <a:bodyPr/>
          <a:lstStyle>
            <a:lvl1pPr>
              <a:defRPr sz="1867">
                <a:solidFill>
                  <a:srgbClr val="595959"/>
                </a:solidFill>
              </a:defRPr>
            </a:lvl1pPr>
          </a:lstStyle>
          <a:p>
            <a:fld id="{B6C2A680-BC3D-C748-BE09-EAE48907250D}" type="slidenum">
              <a:rPr lang="de-DE" smtClean="0"/>
              <a:t>‹Nr.›</a:t>
            </a:fld>
            <a:endParaRPr lang="de-DE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rgbClr val="595959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1108057" y="6356351"/>
            <a:ext cx="677785" cy="365125"/>
          </a:xfrm>
          <a:prstGeom prst="rect">
            <a:avLst/>
          </a:prstGeom>
        </p:spPr>
        <p:txBody>
          <a:bodyPr/>
          <a:lstStyle/>
          <a:p>
            <a:fld id="{B6C2A680-BC3D-C748-BE09-EAE48907250D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609600" y="333632"/>
            <a:ext cx="7595286" cy="803190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r>
              <a:rPr lang="de-DE" sz="3200" dirty="0"/>
              <a:t>Fragen und Hand On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ung 7"/>
          <p:cNvGrpSpPr/>
          <p:nvPr/>
        </p:nvGrpSpPr>
        <p:grpSpPr>
          <a:xfrm>
            <a:off x="513094" y="338267"/>
            <a:ext cx="8195212" cy="808959"/>
            <a:chOff x="384820" y="253700"/>
            <a:chExt cx="6146409" cy="606719"/>
          </a:xfrm>
        </p:grpSpPr>
        <p:sp>
          <p:nvSpPr>
            <p:cNvPr id="9" name="Rechteck 8"/>
            <p:cNvSpPr/>
            <p:nvPr/>
          </p:nvSpPr>
          <p:spPr>
            <a:xfrm>
              <a:off x="384820" y="253700"/>
              <a:ext cx="5773161" cy="606719"/>
            </a:xfrm>
            <a:prstGeom prst="rect">
              <a:avLst/>
            </a:prstGeom>
            <a:solidFill>
              <a:srgbClr val="2B6EB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>
                <a:solidFill>
                  <a:srgbClr val="0092D2"/>
                </a:solidFill>
              </a:endParaRPr>
            </a:p>
          </p:txBody>
        </p:sp>
        <p:sp>
          <p:nvSpPr>
            <p:cNvPr id="10" name="Rechtwinkliges Dreieck 9"/>
            <p:cNvSpPr/>
            <p:nvPr/>
          </p:nvSpPr>
          <p:spPr>
            <a:xfrm flipV="1">
              <a:off x="6157982" y="253700"/>
              <a:ext cx="373247" cy="606719"/>
            </a:xfrm>
            <a:prstGeom prst="rtTriangle">
              <a:avLst/>
            </a:prstGeom>
            <a:solidFill>
              <a:srgbClr val="2B6EB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</p:grpSp>
      <p:sp>
        <p:nvSpPr>
          <p:cNvPr id="11" name="Titel 1"/>
          <p:cNvSpPr txBox="1">
            <a:spLocks/>
          </p:cNvSpPr>
          <p:nvPr/>
        </p:nvSpPr>
        <p:spPr>
          <a:xfrm>
            <a:off x="729607" y="354143"/>
            <a:ext cx="7665624" cy="776923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3200" b="1" dirty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rPr>
              <a:t>Mastertitelformat bearbeiten</a:t>
            </a:r>
          </a:p>
        </p:txBody>
      </p:sp>
      <p:sp>
        <p:nvSpPr>
          <p:cNvPr id="13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11108057" y="6356351"/>
            <a:ext cx="677785" cy="365125"/>
          </a:xfrm>
        </p:spPr>
        <p:txBody>
          <a:bodyPr/>
          <a:lstStyle/>
          <a:p>
            <a:fld id="{B6C2A680-BC3D-C748-BE09-EAE48907250D}" type="slidenum">
              <a:rPr lang="de-DE" smtClean="0"/>
              <a:t>‹Nr.›</a:t>
            </a:fld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513094" y="1698879"/>
            <a:ext cx="11175140" cy="4274355"/>
          </a:xfrm>
          <a:prstGeom prst="rect">
            <a:avLst/>
          </a:prstGeom>
          <a:solidFill>
            <a:srgbClr val="0092D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5" name="Inhaltsplatzhalter 2"/>
          <p:cNvSpPr>
            <a:spLocks noGrp="1"/>
          </p:cNvSpPr>
          <p:nvPr>
            <p:ph idx="1" hasCustomPrompt="1"/>
          </p:nvPr>
        </p:nvSpPr>
        <p:spPr>
          <a:xfrm>
            <a:off x="638083" y="2382432"/>
            <a:ext cx="3599983" cy="2999432"/>
          </a:xfrm>
          <a:solidFill>
            <a:schemeClr val="bg1">
              <a:alpha val="80000"/>
            </a:schemeClr>
          </a:solidFill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384"/>
              </a:spcBef>
              <a:buClr>
                <a:srgbClr val="0092D2"/>
              </a:buClr>
              <a:buFont typeface="Wingdings" charset="2"/>
              <a:buNone/>
              <a:defRPr baseline="0"/>
            </a:lvl1pPr>
          </a:lstStyle>
          <a:p>
            <a:pPr marL="0" indent="0">
              <a:lnSpc>
                <a:spcPct val="110000"/>
              </a:lnSpc>
              <a:spcBef>
                <a:spcPts val="288"/>
              </a:spcBef>
              <a:buClr>
                <a:srgbClr val="0092D2"/>
              </a:buClr>
              <a:buNone/>
            </a:pPr>
            <a:r>
              <a:rPr lang="de-DE" sz="1467" b="1" dirty="0">
                <a:solidFill>
                  <a:srgbClr val="595959"/>
                </a:solidFill>
                <a:latin typeface="Ubuntu" panose="020B0504030602030204" pitchFamily="34" charset="0"/>
                <a:cs typeface="Helvetica"/>
              </a:rPr>
              <a:t>Teilüberschrift 1</a:t>
            </a:r>
          </a:p>
          <a:p>
            <a:pPr marL="126000" indent="-126000">
              <a:lnSpc>
                <a:spcPct val="110000"/>
              </a:lnSpc>
              <a:spcBef>
                <a:spcPts val="288"/>
              </a:spcBef>
              <a:buClr>
                <a:srgbClr val="0092D2"/>
              </a:buClr>
              <a:buFont typeface="Wingdings" charset="2"/>
              <a:buChar char="§"/>
            </a:pPr>
            <a:r>
              <a:rPr lang="de-DE" sz="1467" dirty="0">
                <a:solidFill>
                  <a:srgbClr val="595959"/>
                </a:solidFill>
                <a:latin typeface="Ubuntu" panose="020B0504030602030204" pitchFamily="34" charset="0"/>
                <a:cs typeface="Helvetica"/>
              </a:rPr>
              <a:t>Punkt 1</a:t>
            </a:r>
          </a:p>
          <a:p>
            <a:pPr marL="126000" indent="-126000">
              <a:lnSpc>
                <a:spcPct val="110000"/>
              </a:lnSpc>
              <a:spcBef>
                <a:spcPts val="288"/>
              </a:spcBef>
              <a:buClr>
                <a:srgbClr val="0092D2"/>
              </a:buClr>
              <a:buFont typeface="Wingdings" charset="2"/>
              <a:buChar char="§"/>
            </a:pPr>
            <a:r>
              <a:rPr lang="de-DE" sz="1467" dirty="0">
                <a:solidFill>
                  <a:srgbClr val="595959"/>
                </a:solidFill>
                <a:latin typeface="Ubuntu" panose="020B0504030602030204" pitchFamily="34" charset="0"/>
                <a:cs typeface="Helvetica"/>
              </a:rPr>
              <a:t>Punkt 2</a:t>
            </a:r>
          </a:p>
          <a:p>
            <a:pPr marL="126000" indent="-126000">
              <a:lnSpc>
                <a:spcPct val="110000"/>
              </a:lnSpc>
              <a:spcBef>
                <a:spcPts val="288"/>
              </a:spcBef>
              <a:buClr>
                <a:srgbClr val="0092D2"/>
              </a:buClr>
              <a:buFont typeface="Wingdings" charset="2"/>
              <a:buChar char="§"/>
            </a:pPr>
            <a:r>
              <a:rPr lang="de-DE" sz="1467" dirty="0">
                <a:solidFill>
                  <a:srgbClr val="595959"/>
                </a:solidFill>
                <a:latin typeface="Ubuntu" panose="020B0504030602030204" pitchFamily="34" charset="0"/>
                <a:cs typeface="Helvetica"/>
              </a:rPr>
              <a:t>Punkt 3</a:t>
            </a:r>
          </a:p>
          <a:p>
            <a:pPr marL="0" indent="0">
              <a:lnSpc>
                <a:spcPct val="110000"/>
              </a:lnSpc>
              <a:spcBef>
                <a:spcPts val="288"/>
              </a:spcBef>
              <a:buClr>
                <a:srgbClr val="0092D2"/>
              </a:buClr>
              <a:buNone/>
            </a:pPr>
            <a:endParaRPr lang="de-DE" sz="667" b="1" dirty="0">
              <a:solidFill>
                <a:srgbClr val="595959"/>
              </a:solidFill>
              <a:latin typeface="Ubuntu" panose="020B0504030602030204" pitchFamily="34" charset="0"/>
              <a:cs typeface="Helvetica"/>
            </a:endParaRPr>
          </a:p>
          <a:p>
            <a:pPr marL="0" indent="0">
              <a:lnSpc>
                <a:spcPct val="110000"/>
              </a:lnSpc>
              <a:spcBef>
                <a:spcPts val="288"/>
              </a:spcBef>
              <a:buClr>
                <a:srgbClr val="0092D2"/>
              </a:buClr>
              <a:buNone/>
            </a:pPr>
            <a:r>
              <a:rPr lang="de-DE" sz="1467" b="1" dirty="0">
                <a:solidFill>
                  <a:srgbClr val="595959"/>
                </a:solidFill>
                <a:latin typeface="Ubuntu" panose="020B0504030602030204" pitchFamily="34" charset="0"/>
                <a:cs typeface="Helvetica"/>
              </a:rPr>
              <a:t>Teilüberschrift 2</a:t>
            </a:r>
          </a:p>
          <a:p>
            <a:pPr marL="126000" indent="-126000">
              <a:lnSpc>
                <a:spcPct val="110000"/>
              </a:lnSpc>
              <a:spcBef>
                <a:spcPts val="288"/>
              </a:spcBef>
              <a:buClr>
                <a:srgbClr val="0092D2"/>
              </a:buClr>
              <a:buFont typeface="Wingdings" charset="2"/>
              <a:buChar char="§"/>
            </a:pPr>
            <a:r>
              <a:rPr lang="de-DE" sz="1467" dirty="0">
                <a:solidFill>
                  <a:srgbClr val="595959"/>
                </a:solidFill>
                <a:latin typeface="Ubuntu" panose="020B0504030602030204" pitchFamily="34" charset="0"/>
                <a:cs typeface="Helvetica"/>
              </a:rPr>
              <a:t>Punkt 1</a:t>
            </a:r>
          </a:p>
          <a:p>
            <a:pPr marL="126000" indent="-126000">
              <a:lnSpc>
                <a:spcPct val="110000"/>
              </a:lnSpc>
              <a:spcBef>
                <a:spcPts val="288"/>
              </a:spcBef>
              <a:buClr>
                <a:srgbClr val="0092D2"/>
              </a:buClr>
              <a:buFont typeface="Wingdings" charset="2"/>
              <a:buChar char="§"/>
            </a:pPr>
            <a:r>
              <a:rPr lang="de-DE" sz="1467" dirty="0">
                <a:solidFill>
                  <a:srgbClr val="595959"/>
                </a:solidFill>
                <a:latin typeface="Ubuntu" panose="020B0504030602030204" pitchFamily="34" charset="0"/>
                <a:cs typeface="Helvetica"/>
              </a:rPr>
              <a:t>Punkt 2</a:t>
            </a:r>
          </a:p>
          <a:p>
            <a:pPr marL="126000" indent="-126000">
              <a:lnSpc>
                <a:spcPct val="110000"/>
              </a:lnSpc>
              <a:spcBef>
                <a:spcPts val="288"/>
              </a:spcBef>
              <a:buClr>
                <a:srgbClr val="0092D2"/>
              </a:buClr>
              <a:buFont typeface="Wingdings" charset="2"/>
              <a:buChar char="§"/>
            </a:pPr>
            <a:r>
              <a:rPr lang="de-DE" sz="1467" dirty="0">
                <a:solidFill>
                  <a:srgbClr val="595959"/>
                </a:solidFill>
                <a:latin typeface="Ubuntu" panose="020B0504030602030204" pitchFamily="34" charset="0"/>
                <a:cs typeface="Helvetica"/>
              </a:rPr>
              <a:t>Punkt 3</a:t>
            </a:r>
          </a:p>
          <a:p>
            <a:pPr marL="0" indent="0">
              <a:lnSpc>
                <a:spcPct val="110000"/>
              </a:lnSpc>
              <a:spcBef>
                <a:spcPts val="288"/>
              </a:spcBef>
              <a:buClr>
                <a:srgbClr val="0092D2"/>
              </a:buClr>
              <a:buNone/>
            </a:pPr>
            <a:endParaRPr lang="de-DE" sz="1467" dirty="0">
              <a:solidFill>
                <a:srgbClr val="595959"/>
              </a:solidFill>
              <a:latin typeface="Ubuntu" panose="020B0504030602030204" pitchFamily="34" charset="0"/>
              <a:cs typeface="Helvetica"/>
            </a:endParaRPr>
          </a:p>
        </p:txBody>
      </p:sp>
      <p:sp>
        <p:nvSpPr>
          <p:cNvPr id="16" name="Inhaltsplatzhalter 2"/>
          <p:cNvSpPr txBox="1">
            <a:spLocks/>
          </p:cNvSpPr>
          <p:nvPr/>
        </p:nvSpPr>
        <p:spPr>
          <a:xfrm>
            <a:off x="4308991" y="2382432"/>
            <a:ext cx="3599983" cy="29994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121920" tIns="60960" rIns="121920" bIns="6096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384"/>
              </a:spcBef>
              <a:buClr>
                <a:srgbClr val="0092D2"/>
              </a:buClr>
              <a:buNone/>
            </a:pPr>
            <a:r>
              <a:rPr lang="de-DE" sz="1467" b="1" dirty="0">
                <a:solidFill>
                  <a:srgbClr val="595959"/>
                </a:solidFill>
                <a:latin typeface="Ubuntu" panose="020B0504030602030204" pitchFamily="34" charset="0"/>
                <a:cs typeface="Helvetica"/>
              </a:rPr>
              <a:t>Teilüberschrift 1</a:t>
            </a:r>
          </a:p>
          <a:p>
            <a:pPr marL="167996" indent="-167996">
              <a:lnSpc>
                <a:spcPct val="110000"/>
              </a:lnSpc>
              <a:spcBef>
                <a:spcPts val="384"/>
              </a:spcBef>
              <a:buClr>
                <a:srgbClr val="0092D2"/>
              </a:buClr>
              <a:buFont typeface="Wingdings" charset="2"/>
              <a:buChar char="§"/>
            </a:pPr>
            <a:r>
              <a:rPr lang="de-DE" sz="1467" dirty="0">
                <a:solidFill>
                  <a:srgbClr val="595959"/>
                </a:solidFill>
                <a:latin typeface="Ubuntu" panose="020B0504030602030204" pitchFamily="34" charset="0"/>
                <a:cs typeface="Helvetica"/>
              </a:rPr>
              <a:t>Punkt 1</a:t>
            </a:r>
          </a:p>
          <a:p>
            <a:pPr marL="167996" indent="-167996">
              <a:lnSpc>
                <a:spcPct val="110000"/>
              </a:lnSpc>
              <a:spcBef>
                <a:spcPts val="384"/>
              </a:spcBef>
              <a:buClr>
                <a:srgbClr val="0092D2"/>
              </a:buClr>
              <a:buFont typeface="Wingdings" charset="2"/>
              <a:buChar char="§"/>
            </a:pPr>
            <a:r>
              <a:rPr lang="de-DE" sz="1467" dirty="0">
                <a:solidFill>
                  <a:srgbClr val="595959"/>
                </a:solidFill>
                <a:latin typeface="Ubuntu" panose="020B0504030602030204" pitchFamily="34" charset="0"/>
                <a:cs typeface="Helvetica"/>
              </a:rPr>
              <a:t>Punkt 2</a:t>
            </a:r>
          </a:p>
          <a:p>
            <a:pPr marL="167996" indent="-167996">
              <a:lnSpc>
                <a:spcPct val="110000"/>
              </a:lnSpc>
              <a:spcBef>
                <a:spcPts val="384"/>
              </a:spcBef>
              <a:buClr>
                <a:srgbClr val="0092D2"/>
              </a:buClr>
              <a:buFont typeface="Wingdings" charset="2"/>
              <a:buChar char="§"/>
            </a:pPr>
            <a:r>
              <a:rPr lang="de-DE" sz="1467" dirty="0">
                <a:solidFill>
                  <a:srgbClr val="595959"/>
                </a:solidFill>
                <a:latin typeface="Ubuntu" panose="020B0504030602030204" pitchFamily="34" charset="0"/>
                <a:cs typeface="Helvetica"/>
              </a:rPr>
              <a:t>Punkt 3</a:t>
            </a:r>
          </a:p>
          <a:p>
            <a:pPr marL="0" indent="0">
              <a:lnSpc>
                <a:spcPct val="110000"/>
              </a:lnSpc>
              <a:spcBef>
                <a:spcPts val="384"/>
              </a:spcBef>
              <a:buClr>
                <a:srgbClr val="0092D2"/>
              </a:buClr>
              <a:buNone/>
            </a:pPr>
            <a:endParaRPr lang="de-DE" sz="533" b="1" dirty="0">
              <a:solidFill>
                <a:srgbClr val="595959"/>
              </a:solidFill>
              <a:latin typeface="Ubuntu" panose="020B0504030602030204" pitchFamily="34" charset="0"/>
              <a:cs typeface="Helvetica"/>
            </a:endParaRPr>
          </a:p>
          <a:p>
            <a:pPr marL="0" indent="0">
              <a:lnSpc>
                <a:spcPct val="110000"/>
              </a:lnSpc>
              <a:spcBef>
                <a:spcPts val="384"/>
              </a:spcBef>
              <a:buClr>
                <a:srgbClr val="0092D2"/>
              </a:buClr>
              <a:buNone/>
            </a:pPr>
            <a:r>
              <a:rPr lang="de-DE" sz="1467" b="1" dirty="0">
                <a:solidFill>
                  <a:srgbClr val="595959"/>
                </a:solidFill>
                <a:latin typeface="Ubuntu" panose="020B0504030602030204" pitchFamily="34" charset="0"/>
                <a:cs typeface="Helvetica"/>
              </a:rPr>
              <a:t>Teilüberschrift 1</a:t>
            </a:r>
          </a:p>
          <a:p>
            <a:pPr marL="167996" indent="-167996">
              <a:lnSpc>
                <a:spcPct val="110000"/>
              </a:lnSpc>
              <a:spcBef>
                <a:spcPts val="384"/>
              </a:spcBef>
              <a:buClr>
                <a:srgbClr val="0092D2"/>
              </a:buClr>
              <a:buFont typeface="Wingdings" charset="2"/>
              <a:buChar char="§"/>
            </a:pPr>
            <a:r>
              <a:rPr lang="de-DE" sz="1467" dirty="0">
                <a:solidFill>
                  <a:srgbClr val="595959"/>
                </a:solidFill>
                <a:latin typeface="Ubuntu" panose="020B0504030602030204" pitchFamily="34" charset="0"/>
                <a:cs typeface="Helvetica"/>
              </a:rPr>
              <a:t>Punkt 1</a:t>
            </a:r>
          </a:p>
          <a:p>
            <a:pPr marL="167996" indent="-167996">
              <a:lnSpc>
                <a:spcPct val="110000"/>
              </a:lnSpc>
              <a:spcBef>
                <a:spcPts val="384"/>
              </a:spcBef>
              <a:buClr>
                <a:srgbClr val="0092D2"/>
              </a:buClr>
              <a:buFont typeface="Wingdings" charset="2"/>
              <a:buChar char="§"/>
            </a:pPr>
            <a:r>
              <a:rPr lang="de-DE" sz="1467" dirty="0">
                <a:solidFill>
                  <a:srgbClr val="595959"/>
                </a:solidFill>
                <a:latin typeface="Ubuntu" panose="020B0504030602030204" pitchFamily="34" charset="0"/>
                <a:cs typeface="Helvetica"/>
              </a:rPr>
              <a:t>Punkt 2</a:t>
            </a:r>
          </a:p>
          <a:p>
            <a:pPr marL="167996" indent="-167996">
              <a:lnSpc>
                <a:spcPct val="110000"/>
              </a:lnSpc>
              <a:spcBef>
                <a:spcPts val="384"/>
              </a:spcBef>
              <a:buClr>
                <a:srgbClr val="0092D2"/>
              </a:buClr>
              <a:buFont typeface="Wingdings" charset="2"/>
              <a:buChar char="§"/>
            </a:pPr>
            <a:r>
              <a:rPr lang="de-DE" sz="1467" dirty="0">
                <a:solidFill>
                  <a:srgbClr val="595959"/>
                </a:solidFill>
                <a:latin typeface="Ubuntu" panose="020B0504030602030204" pitchFamily="34" charset="0"/>
                <a:cs typeface="Helvetica"/>
              </a:rPr>
              <a:t>Punkt 3</a:t>
            </a:r>
          </a:p>
          <a:p>
            <a:pPr marL="0" indent="0">
              <a:lnSpc>
                <a:spcPct val="110000"/>
              </a:lnSpc>
              <a:spcBef>
                <a:spcPts val="384"/>
              </a:spcBef>
              <a:buClr>
                <a:srgbClr val="0092D2"/>
              </a:buClr>
              <a:buNone/>
            </a:pPr>
            <a:endParaRPr lang="de-DE" sz="1467" dirty="0">
              <a:solidFill>
                <a:srgbClr val="595959"/>
              </a:solidFill>
              <a:latin typeface="Ubuntu" panose="020B0504030602030204" pitchFamily="34" charset="0"/>
              <a:cs typeface="Helvetica"/>
            </a:endParaRPr>
          </a:p>
        </p:txBody>
      </p:sp>
      <p:sp>
        <p:nvSpPr>
          <p:cNvPr id="17" name="Inhaltsplatzhalter 2"/>
          <p:cNvSpPr txBox="1">
            <a:spLocks/>
          </p:cNvSpPr>
          <p:nvPr/>
        </p:nvSpPr>
        <p:spPr>
          <a:xfrm>
            <a:off x="7974635" y="2381867"/>
            <a:ext cx="3599983" cy="2999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121920" tIns="60960" rIns="121920" bIns="6096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384"/>
              </a:spcBef>
              <a:buClr>
                <a:srgbClr val="0092D2"/>
              </a:buClr>
              <a:buNone/>
            </a:pPr>
            <a:r>
              <a:rPr lang="de-DE" sz="1467" b="1" dirty="0">
                <a:solidFill>
                  <a:srgbClr val="595959"/>
                </a:solidFill>
                <a:latin typeface="Ubuntu" panose="020B0504030602030204" pitchFamily="34" charset="0"/>
                <a:cs typeface="Helvetica"/>
              </a:rPr>
              <a:t>Teilüberschrift 1</a:t>
            </a:r>
          </a:p>
          <a:p>
            <a:pPr marL="167996" indent="-167996">
              <a:lnSpc>
                <a:spcPct val="110000"/>
              </a:lnSpc>
              <a:spcBef>
                <a:spcPts val="384"/>
              </a:spcBef>
              <a:buClr>
                <a:srgbClr val="0092D2"/>
              </a:buClr>
              <a:buFont typeface="Wingdings" charset="2"/>
              <a:buChar char="§"/>
            </a:pPr>
            <a:r>
              <a:rPr lang="de-DE" sz="1467" dirty="0">
                <a:solidFill>
                  <a:srgbClr val="595959"/>
                </a:solidFill>
                <a:latin typeface="Ubuntu" panose="020B0504030602030204" pitchFamily="34" charset="0"/>
                <a:cs typeface="Helvetica"/>
              </a:rPr>
              <a:t>Punkt 1</a:t>
            </a:r>
          </a:p>
          <a:p>
            <a:pPr marL="167996" indent="-167996">
              <a:lnSpc>
                <a:spcPct val="110000"/>
              </a:lnSpc>
              <a:spcBef>
                <a:spcPts val="384"/>
              </a:spcBef>
              <a:buClr>
                <a:srgbClr val="0092D2"/>
              </a:buClr>
              <a:buFont typeface="Wingdings" charset="2"/>
              <a:buChar char="§"/>
            </a:pPr>
            <a:r>
              <a:rPr lang="de-DE" sz="1467" dirty="0">
                <a:solidFill>
                  <a:srgbClr val="595959"/>
                </a:solidFill>
                <a:latin typeface="Ubuntu" panose="020B0504030602030204" pitchFamily="34" charset="0"/>
                <a:cs typeface="Helvetica"/>
              </a:rPr>
              <a:t>Punkt 2</a:t>
            </a:r>
          </a:p>
          <a:p>
            <a:pPr marL="167996" indent="-167996">
              <a:lnSpc>
                <a:spcPct val="110000"/>
              </a:lnSpc>
              <a:spcBef>
                <a:spcPts val="384"/>
              </a:spcBef>
              <a:buClr>
                <a:srgbClr val="0092D2"/>
              </a:buClr>
              <a:buFont typeface="Wingdings" charset="2"/>
              <a:buChar char="§"/>
            </a:pPr>
            <a:r>
              <a:rPr lang="de-DE" sz="1467" dirty="0">
                <a:solidFill>
                  <a:srgbClr val="595959"/>
                </a:solidFill>
                <a:latin typeface="Ubuntu" panose="020B0504030602030204" pitchFamily="34" charset="0"/>
                <a:cs typeface="Helvetica"/>
              </a:rPr>
              <a:t>Punkt 3</a:t>
            </a:r>
            <a:br>
              <a:rPr lang="de-DE" sz="1467" dirty="0">
                <a:solidFill>
                  <a:srgbClr val="595959"/>
                </a:solidFill>
                <a:latin typeface="Ubuntu" panose="020B0504030602030204" pitchFamily="34" charset="0"/>
                <a:cs typeface="Helvetica"/>
              </a:rPr>
            </a:br>
            <a:endParaRPr lang="de-DE" sz="1467" dirty="0">
              <a:solidFill>
                <a:srgbClr val="595959"/>
              </a:solidFill>
              <a:latin typeface="Ubuntu" panose="020B0504030602030204" pitchFamily="34" charset="0"/>
              <a:cs typeface="Helvetica"/>
            </a:endParaRPr>
          </a:p>
          <a:p>
            <a:pPr marL="0" indent="0">
              <a:lnSpc>
                <a:spcPct val="110000"/>
              </a:lnSpc>
              <a:spcBef>
                <a:spcPts val="384"/>
              </a:spcBef>
              <a:buClr>
                <a:srgbClr val="0092D2"/>
              </a:buClr>
              <a:buNone/>
            </a:pPr>
            <a:r>
              <a:rPr lang="de-DE" sz="1467" b="1" dirty="0">
                <a:solidFill>
                  <a:srgbClr val="595959"/>
                </a:solidFill>
                <a:latin typeface="Ubuntu" panose="020B0504030602030204" pitchFamily="34" charset="0"/>
                <a:cs typeface="Helvetica"/>
              </a:rPr>
              <a:t>Teilüberschrift 1</a:t>
            </a:r>
          </a:p>
          <a:p>
            <a:pPr marL="167996" indent="-167996">
              <a:lnSpc>
                <a:spcPct val="110000"/>
              </a:lnSpc>
              <a:spcBef>
                <a:spcPts val="384"/>
              </a:spcBef>
              <a:buClr>
                <a:srgbClr val="0092D2"/>
              </a:buClr>
              <a:buFont typeface="Wingdings" charset="2"/>
              <a:buChar char="§"/>
            </a:pPr>
            <a:r>
              <a:rPr lang="de-DE" sz="1467" dirty="0">
                <a:solidFill>
                  <a:srgbClr val="595959"/>
                </a:solidFill>
                <a:latin typeface="Ubuntu" panose="020B0504030602030204" pitchFamily="34" charset="0"/>
                <a:cs typeface="Helvetica"/>
              </a:rPr>
              <a:t>Punkt 1</a:t>
            </a:r>
          </a:p>
          <a:p>
            <a:pPr marL="167996" indent="-167996">
              <a:lnSpc>
                <a:spcPct val="110000"/>
              </a:lnSpc>
              <a:spcBef>
                <a:spcPts val="384"/>
              </a:spcBef>
              <a:buClr>
                <a:srgbClr val="0092D2"/>
              </a:buClr>
              <a:buFont typeface="Wingdings" charset="2"/>
              <a:buChar char="§"/>
            </a:pPr>
            <a:r>
              <a:rPr lang="de-DE" sz="1467" dirty="0">
                <a:solidFill>
                  <a:srgbClr val="595959"/>
                </a:solidFill>
                <a:latin typeface="Ubuntu" panose="020B0504030602030204" pitchFamily="34" charset="0"/>
                <a:cs typeface="Helvetica"/>
              </a:rPr>
              <a:t>Punkt 2</a:t>
            </a:r>
          </a:p>
          <a:p>
            <a:pPr marL="167996" indent="-167996">
              <a:lnSpc>
                <a:spcPct val="110000"/>
              </a:lnSpc>
              <a:spcBef>
                <a:spcPts val="384"/>
              </a:spcBef>
              <a:buClr>
                <a:srgbClr val="0092D2"/>
              </a:buClr>
              <a:buFont typeface="Wingdings" charset="2"/>
              <a:buChar char="§"/>
            </a:pPr>
            <a:r>
              <a:rPr lang="de-DE" sz="1467" dirty="0">
                <a:solidFill>
                  <a:srgbClr val="595959"/>
                </a:solidFill>
                <a:latin typeface="Ubuntu" panose="020B0504030602030204" pitchFamily="34" charset="0"/>
                <a:cs typeface="Helvetica"/>
              </a:rPr>
              <a:t>Punkt 3</a:t>
            </a:r>
          </a:p>
          <a:p>
            <a:pPr marL="167996" indent="-167996">
              <a:lnSpc>
                <a:spcPct val="110000"/>
              </a:lnSpc>
              <a:spcBef>
                <a:spcPts val="384"/>
              </a:spcBef>
              <a:buClr>
                <a:srgbClr val="0092D2"/>
              </a:buClr>
              <a:buFont typeface="Wingdings" charset="2"/>
              <a:buChar char="§"/>
            </a:pPr>
            <a:endParaRPr lang="de-DE" sz="1467" dirty="0">
              <a:solidFill>
                <a:srgbClr val="595959"/>
              </a:solidFill>
              <a:latin typeface="Ubuntu" panose="020B0504030602030204" pitchFamily="34" charset="0"/>
              <a:cs typeface="Helvetica"/>
            </a:endParaRPr>
          </a:p>
        </p:txBody>
      </p:sp>
      <p:sp>
        <p:nvSpPr>
          <p:cNvPr id="18" name="Titel 1"/>
          <p:cNvSpPr txBox="1">
            <a:spLocks/>
          </p:cNvSpPr>
          <p:nvPr/>
        </p:nvSpPr>
        <p:spPr>
          <a:xfrm>
            <a:off x="638083" y="1822423"/>
            <a:ext cx="3599983" cy="455027"/>
          </a:xfrm>
          <a:prstGeom prst="rect">
            <a:avLst/>
          </a:prstGeom>
          <a:solidFill>
            <a:schemeClr val="bg1"/>
          </a:solidFill>
          <a:ln w="19050" cmpd="sng">
            <a:solidFill>
              <a:srgbClr val="FF0000"/>
            </a:solidFill>
          </a:ln>
        </p:spPr>
        <p:txBody>
          <a:bodyPr vert="horz" lIns="121920" tIns="60960" rIns="121920" bIns="6096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733" b="1" dirty="0">
                <a:solidFill>
                  <a:srgbClr val="FF0000"/>
                </a:solidFill>
                <a:latin typeface="Ubuntu" panose="020B0504030602030204" pitchFamily="34" charset="0"/>
                <a:cs typeface="Helvetica"/>
              </a:rPr>
              <a:t>Überschrift 1</a:t>
            </a:r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4308991" y="1822423"/>
            <a:ext cx="3599983" cy="451948"/>
          </a:xfrm>
          <a:prstGeom prst="rect">
            <a:avLst/>
          </a:prstGeom>
          <a:solidFill>
            <a:schemeClr val="bg1"/>
          </a:solidFill>
          <a:ln w="19050" cmpd="sng">
            <a:solidFill>
              <a:srgbClr val="FF0000"/>
            </a:solidFill>
          </a:ln>
        </p:spPr>
        <p:txBody>
          <a:bodyPr vert="horz" lIns="121920" tIns="60960" rIns="121920" bIns="6096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733" b="1" dirty="0">
                <a:solidFill>
                  <a:srgbClr val="FF0000"/>
                </a:solidFill>
                <a:latin typeface="Ubuntu" panose="020B0504030602030204" pitchFamily="34" charset="0"/>
                <a:cs typeface="Helvetica"/>
              </a:rPr>
              <a:t>Überschrift</a:t>
            </a:r>
            <a:r>
              <a:rPr lang="de-DE" sz="1733" b="1" baseline="0" dirty="0">
                <a:solidFill>
                  <a:srgbClr val="FF0000"/>
                </a:solidFill>
                <a:latin typeface="Ubuntu" panose="020B0504030602030204" pitchFamily="34" charset="0"/>
                <a:cs typeface="Helvetica"/>
              </a:rPr>
              <a:t> 2</a:t>
            </a:r>
            <a:endParaRPr lang="de-DE" sz="1733" b="1" dirty="0">
              <a:solidFill>
                <a:srgbClr val="FF0000"/>
              </a:solidFill>
              <a:latin typeface="Ubuntu" panose="020B0504030602030204" pitchFamily="34" charset="0"/>
              <a:cs typeface="Helvetica"/>
            </a:endParaRPr>
          </a:p>
        </p:txBody>
      </p:sp>
      <p:sp>
        <p:nvSpPr>
          <p:cNvPr id="20" name="Titel 1"/>
          <p:cNvSpPr txBox="1">
            <a:spLocks/>
          </p:cNvSpPr>
          <p:nvPr/>
        </p:nvSpPr>
        <p:spPr>
          <a:xfrm>
            <a:off x="7974634" y="1822423"/>
            <a:ext cx="3599983" cy="451948"/>
          </a:xfrm>
          <a:prstGeom prst="rect">
            <a:avLst/>
          </a:prstGeom>
          <a:solidFill>
            <a:schemeClr val="bg1"/>
          </a:solidFill>
          <a:ln w="19050" cmpd="sng">
            <a:solidFill>
              <a:srgbClr val="FF0000"/>
            </a:solidFill>
          </a:ln>
        </p:spPr>
        <p:txBody>
          <a:bodyPr vert="horz" lIns="121920" tIns="60960" rIns="121920" bIns="6096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733" b="1" dirty="0">
                <a:solidFill>
                  <a:srgbClr val="FF0000"/>
                </a:solidFill>
                <a:latin typeface="Ubuntu" panose="020B0504030602030204" pitchFamily="34" charset="0"/>
                <a:cs typeface="Helvetica"/>
              </a:rPr>
              <a:t>Überschrift 3</a:t>
            </a:r>
          </a:p>
        </p:txBody>
      </p:sp>
      <p:sp>
        <p:nvSpPr>
          <p:cNvPr id="21" name="Inhaltsplatzhalter 2"/>
          <p:cNvSpPr txBox="1">
            <a:spLocks/>
          </p:cNvSpPr>
          <p:nvPr/>
        </p:nvSpPr>
        <p:spPr>
          <a:xfrm>
            <a:off x="625982" y="5432845"/>
            <a:ext cx="3599983" cy="432591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384"/>
              </a:spcBef>
              <a:buClr>
                <a:srgbClr val="0092D2"/>
              </a:buClr>
              <a:buNone/>
            </a:pPr>
            <a:r>
              <a:rPr lang="de-DE" sz="1467" b="1" dirty="0">
                <a:solidFill>
                  <a:srgbClr val="2B6EB6"/>
                </a:solidFill>
                <a:latin typeface="Ubuntu" panose="020B0504030602030204" pitchFamily="34" charset="0"/>
                <a:cs typeface="Helvetica"/>
              </a:rPr>
              <a:t>Lösung / Summe</a:t>
            </a:r>
          </a:p>
        </p:txBody>
      </p:sp>
      <p:sp>
        <p:nvSpPr>
          <p:cNvPr id="22" name="Inhaltsplatzhalter 2"/>
          <p:cNvSpPr txBox="1">
            <a:spLocks/>
          </p:cNvSpPr>
          <p:nvPr/>
        </p:nvSpPr>
        <p:spPr>
          <a:xfrm>
            <a:off x="4308991" y="5432845"/>
            <a:ext cx="3599983" cy="432591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384"/>
              </a:spcBef>
              <a:buClr>
                <a:srgbClr val="0092D2"/>
              </a:buClr>
              <a:buNone/>
            </a:pPr>
            <a:r>
              <a:rPr lang="de-DE" sz="1467" b="1" dirty="0">
                <a:solidFill>
                  <a:srgbClr val="2B6EB6"/>
                </a:solidFill>
                <a:latin typeface="Ubuntu" panose="020B0504030602030204" pitchFamily="34" charset="0"/>
                <a:cs typeface="Helvetica"/>
              </a:rPr>
              <a:t>Lösung / Summe</a:t>
            </a:r>
          </a:p>
        </p:txBody>
      </p:sp>
      <p:sp>
        <p:nvSpPr>
          <p:cNvPr id="23" name="Inhaltsplatzhalter 2"/>
          <p:cNvSpPr txBox="1">
            <a:spLocks/>
          </p:cNvSpPr>
          <p:nvPr/>
        </p:nvSpPr>
        <p:spPr>
          <a:xfrm>
            <a:off x="7974635" y="5432845"/>
            <a:ext cx="3599983" cy="432591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384"/>
              </a:spcBef>
              <a:buClr>
                <a:srgbClr val="0092D2"/>
              </a:buClr>
              <a:buNone/>
            </a:pPr>
            <a:r>
              <a:rPr lang="de-DE" sz="1467" b="1" dirty="0">
                <a:solidFill>
                  <a:srgbClr val="2B6EB6"/>
                </a:solidFill>
                <a:latin typeface="Ubuntu" panose="020B0504030602030204" pitchFamily="34" charset="0"/>
                <a:cs typeface="Helvetica"/>
              </a:rPr>
              <a:t>Lösung / Summe</a:t>
            </a:r>
          </a:p>
        </p:txBody>
      </p:sp>
      <p:sp>
        <p:nvSpPr>
          <p:cNvPr id="24" name="Rechteck 23"/>
          <p:cNvSpPr/>
          <p:nvPr/>
        </p:nvSpPr>
        <p:spPr>
          <a:xfrm>
            <a:off x="537565" y="5995553"/>
            <a:ext cx="6972112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67" dirty="0">
                <a:solidFill>
                  <a:srgbClr val="474747"/>
                </a:solidFill>
                <a:latin typeface="Ubuntu" panose="020B0504030602030204" pitchFamily="34" charset="0"/>
                <a:cs typeface="Helvetica"/>
              </a:rPr>
              <a:t>*  Kommentar</a:t>
            </a:r>
            <a:r>
              <a:rPr lang="de-DE" sz="1067" baseline="0" dirty="0">
                <a:solidFill>
                  <a:srgbClr val="474747"/>
                </a:solidFill>
                <a:latin typeface="Ubuntu" panose="020B0504030602030204" pitchFamily="34" charset="0"/>
                <a:cs typeface="Helvetica"/>
              </a:rPr>
              <a:t> / Fußnote</a:t>
            </a:r>
            <a:endParaRPr lang="de-DE" sz="1067" dirty="0">
              <a:solidFill>
                <a:srgbClr val="474747"/>
              </a:solidFill>
              <a:latin typeface="Ubuntu" panose="020B0504030602030204" pitchFamily="34" charset="0"/>
              <a:cs typeface="Helvetica"/>
            </a:endParaRPr>
          </a:p>
        </p:txBody>
      </p:sp>
      <p:sp>
        <p:nvSpPr>
          <p:cNvPr id="25" name="Parallelogramm 24"/>
          <p:cNvSpPr/>
          <p:nvPr/>
        </p:nvSpPr>
        <p:spPr>
          <a:xfrm rot="16200000" flipV="1">
            <a:off x="-394522" y="432301"/>
            <a:ext cx="1007999" cy="819931"/>
          </a:xfrm>
          <a:prstGeom prst="parallelogram">
            <a:avLst/>
          </a:prstGeom>
          <a:gradFill flip="none" rotWithShape="1">
            <a:gsLst>
              <a:gs pos="0">
                <a:srgbClr val="800000"/>
              </a:gs>
              <a:gs pos="100000">
                <a:srgbClr val="FF0000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333631"/>
            <a:ext cx="7582930" cy="79083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1108057" y="6356351"/>
            <a:ext cx="677785" cy="365125"/>
          </a:xfrm>
          <a:prstGeom prst="rect">
            <a:avLst/>
          </a:prstGeom>
        </p:spPr>
        <p:txBody>
          <a:bodyPr/>
          <a:lstStyle/>
          <a:p>
            <a:fld id="{B6C2A680-BC3D-C748-BE09-EAE48907250D}" type="slidenum">
              <a:rPr lang="de-DE" smtClean="0"/>
              <a:t>‹Nr.›</a:t>
            </a:fld>
            <a:endParaRPr lang="de-DE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11108057" y="6356351"/>
            <a:ext cx="677785" cy="365125"/>
          </a:xfrm>
          <a:prstGeom prst="rect">
            <a:avLst/>
          </a:prstGeom>
        </p:spPr>
        <p:txBody>
          <a:bodyPr/>
          <a:lstStyle/>
          <a:p>
            <a:fld id="{B6C2A680-BC3D-C748-BE09-EAE48907250D}" type="slidenum">
              <a:rPr lang="de-DE" smtClean="0"/>
              <a:t>‹Nr.›</a:t>
            </a:fld>
            <a:endParaRPr lang="de-DE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1435100"/>
            <a:ext cx="6815667" cy="4691064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108057" y="6356351"/>
            <a:ext cx="677785" cy="365125"/>
          </a:xfrm>
          <a:prstGeom prst="rect">
            <a:avLst/>
          </a:prstGeom>
        </p:spPr>
        <p:txBody>
          <a:bodyPr/>
          <a:lstStyle/>
          <a:p>
            <a:fld id="{B6C2A680-BC3D-C748-BE09-EAE48907250D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609600" y="333631"/>
            <a:ext cx="7620000" cy="778477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108057" y="6356351"/>
            <a:ext cx="677785" cy="365125"/>
          </a:xfrm>
          <a:prstGeom prst="rect">
            <a:avLst/>
          </a:prstGeom>
        </p:spPr>
        <p:txBody>
          <a:bodyPr/>
          <a:lstStyle/>
          <a:p>
            <a:fld id="{B6C2A680-BC3D-C748-BE09-EAE48907250D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609600" y="333631"/>
            <a:ext cx="7582930" cy="79083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2">
            <a:extLst>
              <a:ext uri="{FF2B5EF4-FFF2-40B4-BE49-F238E27FC236}">
                <a16:creationId xmlns:a16="http://schemas.microsoft.com/office/drawing/2014/main" id="{941718CF-5DB2-4D7C-AAF9-42AC235382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6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-398438" y="408378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2400" dirty="0"/>
          </a:p>
        </p:txBody>
      </p:sp>
      <p:sp>
        <p:nvSpPr>
          <p:cNvPr id="7" name="Rechteck 6"/>
          <p:cNvSpPr/>
          <p:nvPr/>
        </p:nvSpPr>
        <p:spPr>
          <a:xfrm>
            <a:off x="9118144" y="3757663"/>
            <a:ext cx="3085365" cy="3122664"/>
          </a:xfrm>
          <a:prstGeom prst="rect">
            <a:avLst/>
          </a:prstGeom>
          <a:solidFill>
            <a:srgbClr val="2B6EB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rgbClr val="2B6EB6"/>
              </a:solidFill>
            </a:endParaRPr>
          </a:p>
        </p:txBody>
      </p:sp>
      <p:sp>
        <p:nvSpPr>
          <p:cNvPr id="8" name="Untertitel 2"/>
          <p:cNvSpPr txBox="1">
            <a:spLocks/>
          </p:cNvSpPr>
          <p:nvPr/>
        </p:nvSpPr>
        <p:spPr>
          <a:xfrm>
            <a:off x="9270362" y="3779990"/>
            <a:ext cx="4122916" cy="3100337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1867" b="1" dirty="0">
              <a:solidFill>
                <a:schemeClr val="bg1"/>
              </a:solidFill>
              <a:latin typeface="Ubuntu" charset="0"/>
              <a:ea typeface="Ubuntu" charset="0"/>
              <a:cs typeface="Ubuntu" charset="0"/>
            </a:endParaRPr>
          </a:p>
          <a:p>
            <a:pPr marL="0" indent="0">
              <a:buNone/>
            </a:pPr>
            <a:r>
              <a:rPr lang="de-DE" sz="1867" b="1" dirty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rPr>
              <a:t>TITEL</a:t>
            </a:r>
          </a:p>
          <a:p>
            <a:pPr marL="0" indent="0">
              <a:buNone/>
            </a:pPr>
            <a:r>
              <a:rPr lang="de-DE" sz="1867" i="1" dirty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rPr>
              <a:t>Protohaus </a:t>
            </a:r>
            <a:r>
              <a:rPr lang="de-DE" sz="1867" i="1" dirty="0" err="1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rPr>
              <a:t>gGmbH</a:t>
            </a:r>
            <a:endParaRPr lang="de-DE" sz="1867" i="1" dirty="0">
              <a:solidFill>
                <a:schemeClr val="bg1"/>
              </a:solidFill>
              <a:latin typeface="Ubuntu" charset="0"/>
              <a:ea typeface="Ubuntu" charset="0"/>
              <a:cs typeface="Ubuntu" charset="0"/>
            </a:endParaRPr>
          </a:p>
          <a:p>
            <a:pPr marL="0" indent="0">
              <a:buNone/>
            </a:pPr>
            <a:endParaRPr lang="de-DE" sz="1600" dirty="0">
              <a:solidFill>
                <a:schemeClr val="bg1"/>
              </a:solidFill>
              <a:latin typeface="Ubuntu" charset="0"/>
              <a:ea typeface="Ubuntu" charset="0"/>
              <a:cs typeface="Ubuntu" charset="0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rPr>
              <a:t>KONTAKTDATEN</a:t>
            </a:r>
          </a:p>
          <a:p>
            <a:pPr marL="0" indent="0">
              <a:buNone/>
            </a:pPr>
            <a:r>
              <a:rPr lang="de-DE" sz="1600" dirty="0" err="1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rPr>
              <a:t>info@protohaus.org</a:t>
            </a:r>
            <a:br>
              <a:rPr lang="de-DE" sz="1600" dirty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rPr>
            </a:br>
            <a:r>
              <a:rPr lang="mr-IN" sz="1600" dirty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rPr>
              <a:t>+49</a:t>
            </a:r>
            <a:r>
              <a:rPr lang="de-DE" sz="1600" dirty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rPr>
              <a:t> (0)</a:t>
            </a:r>
            <a:r>
              <a:rPr lang="mr-IN" sz="1600" dirty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rPr>
              <a:t> </a:t>
            </a:r>
            <a:r>
              <a:rPr lang="de-DE" sz="1600" dirty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rPr>
              <a:t>TELEFON</a:t>
            </a:r>
          </a:p>
        </p:txBody>
      </p:sp>
      <p:sp>
        <p:nvSpPr>
          <p:cNvPr id="9" name="Untertitel 2"/>
          <p:cNvSpPr txBox="1">
            <a:spLocks/>
          </p:cNvSpPr>
          <p:nvPr/>
        </p:nvSpPr>
        <p:spPr>
          <a:xfrm>
            <a:off x="3447012" y="4443247"/>
            <a:ext cx="8756497" cy="1752600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de-DE" sz="1867" dirty="0">
              <a:solidFill>
                <a:schemeClr val="bg1"/>
              </a:solidFill>
              <a:latin typeface="Helvetica"/>
              <a:cs typeface="Helvetica"/>
            </a:endParaRPr>
          </a:p>
          <a:p>
            <a:pPr>
              <a:lnSpc>
                <a:spcPct val="120000"/>
              </a:lnSpc>
            </a:pPr>
            <a:endParaRPr lang="de-DE" sz="1867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grpSp>
        <p:nvGrpSpPr>
          <p:cNvPr id="10" name="Gruppierung 9">
            <a:extLst>
              <a:ext uri="{FF2B5EF4-FFF2-40B4-BE49-F238E27FC236}">
                <a16:creationId xmlns:a16="http://schemas.microsoft.com/office/drawing/2014/main" id="{D50716C8-6978-4899-B6E6-693DA6F66F10}"/>
              </a:ext>
            </a:extLst>
          </p:cNvPr>
          <p:cNvGrpSpPr/>
          <p:nvPr/>
        </p:nvGrpSpPr>
        <p:grpSpPr>
          <a:xfrm>
            <a:off x="513094" y="338267"/>
            <a:ext cx="8195212" cy="808959"/>
            <a:chOff x="384820" y="253700"/>
            <a:chExt cx="6146409" cy="606719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04820FC8-2747-4EA5-AE11-66FEC9C2809D}"/>
                </a:ext>
              </a:extLst>
            </p:cNvPr>
            <p:cNvSpPr/>
            <p:nvPr/>
          </p:nvSpPr>
          <p:spPr>
            <a:xfrm>
              <a:off x="384820" y="253700"/>
              <a:ext cx="5773161" cy="606719"/>
            </a:xfrm>
            <a:prstGeom prst="rect">
              <a:avLst/>
            </a:prstGeom>
            <a:solidFill>
              <a:srgbClr val="2B6EB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>
                <a:solidFill>
                  <a:srgbClr val="0092D2"/>
                </a:solidFill>
              </a:endParaRPr>
            </a:p>
          </p:txBody>
        </p:sp>
        <p:sp>
          <p:nvSpPr>
            <p:cNvPr id="12" name="Rechtwinkliges Dreieck 11">
              <a:extLst>
                <a:ext uri="{FF2B5EF4-FFF2-40B4-BE49-F238E27FC236}">
                  <a16:creationId xmlns:a16="http://schemas.microsoft.com/office/drawing/2014/main" id="{805F83B9-5CB1-4090-B7A6-A5BE50B932EA}"/>
                </a:ext>
              </a:extLst>
            </p:cNvPr>
            <p:cNvSpPr/>
            <p:nvPr/>
          </p:nvSpPr>
          <p:spPr>
            <a:xfrm flipV="1">
              <a:off x="6157982" y="253700"/>
              <a:ext cx="373247" cy="606719"/>
            </a:xfrm>
            <a:prstGeom prst="rtTriangle">
              <a:avLst/>
            </a:prstGeom>
            <a:solidFill>
              <a:srgbClr val="2B6EB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</p:grp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93B471D4-2A7B-4FBC-9582-BA71D2C91FB2}"/>
              </a:ext>
            </a:extLst>
          </p:cNvPr>
          <p:cNvSpPr/>
          <p:nvPr/>
        </p:nvSpPr>
        <p:spPr>
          <a:xfrm rot="16200000" flipV="1">
            <a:off x="-394522" y="432301"/>
            <a:ext cx="1007999" cy="819931"/>
          </a:xfrm>
          <a:prstGeom prst="parallelogram">
            <a:avLst/>
          </a:prstGeom>
          <a:gradFill flip="none" rotWithShape="1">
            <a:gsLst>
              <a:gs pos="0">
                <a:srgbClr val="800000"/>
              </a:gs>
              <a:gs pos="100000">
                <a:srgbClr val="FF0000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4" name="Titel 1"/>
          <p:cNvSpPr txBox="1">
            <a:spLocks/>
          </p:cNvSpPr>
          <p:nvPr/>
        </p:nvSpPr>
        <p:spPr>
          <a:xfrm>
            <a:off x="959632" y="352381"/>
            <a:ext cx="3306281" cy="776923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3733" b="1" dirty="0">
                <a:solidFill>
                  <a:schemeClr val="bg1"/>
                </a:solidFill>
                <a:latin typeface="Ubuntu" panose="020B0504030602030204" pitchFamily="34" charset="0"/>
                <a:cs typeface="Helvetica"/>
              </a:rPr>
              <a:t>Kontakt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C2A680-BC3D-C748-BE09-EAE48907250D}" type="slidenum">
              <a:rPr lang="de-DE" smtClean="0"/>
              <a:t>‹Nr.›</a:t>
            </a:fld>
            <a:endParaRPr lang="de-DE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grpSp>
        <p:nvGrpSpPr>
          <p:cNvPr id="9" name="Gruppierung 8"/>
          <p:cNvGrpSpPr/>
          <p:nvPr/>
        </p:nvGrpSpPr>
        <p:grpSpPr>
          <a:xfrm>
            <a:off x="519443" y="335836"/>
            <a:ext cx="8195212" cy="808959"/>
            <a:chOff x="384820" y="253700"/>
            <a:chExt cx="6146409" cy="606719"/>
          </a:xfrm>
        </p:grpSpPr>
        <p:sp>
          <p:nvSpPr>
            <p:cNvPr id="10" name="Rechteck 9"/>
            <p:cNvSpPr/>
            <p:nvPr/>
          </p:nvSpPr>
          <p:spPr>
            <a:xfrm>
              <a:off x="384820" y="253700"/>
              <a:ext cx="5773161" cy="606719"/>
            </a:xfrm>
            <a:prstGeom prst="rect">
              <a:avLst/>
            </a:prstGeom>
            <a:solidFill>
              <a:srgbClr val="2B6EB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>
                <a:solidFill>
                  <a:srgbClr val="0092D2"/>
                </a:solidFill>
              </a:endParaRPr>
            </a:p>
          </p:txBody>
        </p:sp>
        <p:sp>
          <p:nvSpPr>
            <p:cNvPr id="12" name="Rechtwinkliges Dreieck 11"/>
            <p:cNvSpPr/>
            <p:nvPr/>
          </p:nvSpPr>
          <p:spPr>
            <a:xfrm flipV="1">
              <a:off x="6157982" y="253700"/>
              <a:ext cx="373247" cy="606719"/>
            </a:xfrm>
            <a:prstGeom prst="rtTriangle">
              <a:avLst/>
            </a:prstGeom>
            <a:solidFill>
              <a:srgbClr val="2B6EB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</p:grpSp>
      <p:sp>
        <p:nvSpPr>
          <p:cNvPr id="17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108057" y="6356351"/>
            <a:ext cx="677785" cy="365125"/>
          </a:xfrm>
          <a:prstGeom prst="rect">
            <a:avLst/>
          </a:prstGeom>
        </p:spPr>
        <p:txBody>
          <a:bodyPr/>
          <a:lstStyle>
            <a:lvl1pPr>
              <a:defRPr sz="1867">
                <a:solidFill>
                  <a:srgbClr val="595959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B6C2A680-BC3D-C748-BE09-EAE48907250D}" type="slidenum">
              <a:rPr lang="de-DE" smtClean="0"/>
              <a:t>‹Nr.›</a:t>
            </a:fld>
            <a:endParaRPr lang="de-DE"/>
          </a:p>
        </p:txBody>
      </p:sp>
      <p:sp>
        <p:nvSpPr>
          <p:cNvPr id="23" name="Parallelogramm 22"/>
          <p:cNvSpPr/>
          <p:nvPr/>
        </p:nvSpPr>
        <p:spPr>
          <a:xfrm rot="16200000" flipV="1">
            <a:off x="-394522" y="432301"/>
            <a:ext cx="1007999" cy="819931"/>
          </a:xfrm>
          <a:prstGeom prst="parallelogram">
            <a:avLst/>
          </a:prstGeom>
          <a:gradFill flip="none" rotWithShape="1">
            <a:gsLst>
              <a:gs pos="0">
                <a:srgbClr val="800000"/>
              </a:gs>
              <a:gs pos="100000">
                <a:srgbClr val="FF0000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4" name="Titelplatzhalter 3"/>
          <p:cNvSpPr>
            <a:spLocks noGrp="1"/>
          </p:cNvSpPr>
          <p:nvPr>
            <p:ph type="title"/>
          </p:nvPr>
        </p:nvSpPr>
        <p:spPr>
          <a:xfrm>
            <a:off x="519443" y="366185"/>
            <a:ext cx="7697549" cy="78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170533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l" defTabSz="609585" rtl="0" eaLnBrk="1" latinLnBrk="0" hangingPunct="1">
        <a:spcBef>
          <a:spcPct val="0"/>
        </a:spcBef>
        <a:buNone/>
        <a:defRPr sz="3200" b="1" kern="1200" baseline="0">
          <a:solidFill>
            <a:schemeClr val="bg1"/>
          </a:solidFill>
          <a:latin typeface="Ubuntu" charset="0"/>
          <a:ea typeface="Ubuntu" charset="0"/>
          <a:cs typeface="Ubuntu" charset="0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rgbClr val="595959"/>
          </a:solidFill>
          <a:latin typeface="Ubuntu" charset="0"/>
          <a:ea typeface="Ubuntu" charset="0"/>
          <a:cs typeface="Ubuntu" charset="0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rgbClr val="595959"/>
          </a:solidFill>
          <a:latin typeface="Ubuntu" charset="0"/>
          <a:ea typeface="Ubuntu" charset="0"/>
          <a:cs typeface="Ubuntu" charset="0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595959"/>
          </a:solidFill>
          <a:latin typeface="Ubuntu" charset="0"/>
          <a:ea typeface="Ubuntu" charset="0"/>
          <a:cs typeface="Ubuntu" charset="0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rgbClr val="595959"/>
          </a:solidFill>
          <a:latin typeface="Ubuntu" charset="0"/>
          <a:ea typeface="Ubuntu" charset="0"/>
          <a:cs typeface="Ubuntu" charset="0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rgbClr val="595959"/>
          </a:solidFill>
          <a:latin typeface="Ubuntu" charset="0"/>
          <a:ea typeface="Ubuntu" charset="0"/>
          <a:cs typeface="Ubuntu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B588FD6-0979-4542-80BA-92A9722D7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38" y="3022524"/>
            <a:ext cx="1710904" cy="113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02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Hardware</a:t>
            </a:r>
          </a:p>
        </p:txBody>
      </p:sp>
      <p:pic>
        <p:nvPicPr>
          <p:cNvPr id="5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35" y="1179427"/>
            <a:ext cx="7331508" cy="5460588"/>
          </a:xfrm>
        </p:spPr>
      </p:pic>
      <p:sp>
        <p:nvSpPr>
          <p:cNvPr id="6" name="Oval 5"/>
          <p:cNvSpPr/>
          <p:nvPr/>
        </p:nvSpPr>
        <p:spPr>
          <a:xfrm>
            <a:off x="534836" y="4776847"/>
            <a:ext cx="2124077" cy="1191715"/>
          </a:xfrm>
          <a:prstGeom prst="ellipse">
            <a:avLst/>
          </a:prstGeom>
          <a:noFill/>
          <a:ln w="57150">
            <a:solidFill>
              <a:srgbClr val="F443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" name="Oval 6"/>
          <p:cNvSpPr/>
          <p:nvPr/>
        </p:nvSpPr>
        <p:spPr>
          <a:xfrm>
            <a:off x="1088381" y="1195475"/>
            <a:ext cx="1265936" cy="724415"/>
          </a:xfrm>
          <a:prstGeom prst="ellipse">
            <a:avLst/>
          </a:prstGeom>
          <a:noFill/>
          <a:ln w="57150">
            <a:solidFill>
              <a:srgbClr val="6E6E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Oval 8"/>
          <p:cNvSpPr/>
          <p:nvPr/>
        </p:nvSpPr>
        <p:spPr>
          <a:xfrm>
            <a:off x="230240" y="1919890"/>
            <a:ext cx="2124077" cy="1387365"/>
          </a:xfrm>
          <a:prstGeom prst="ellipse">
            <a:avLst/>
          </a:prstGeom>
          <a:noFill/>
          <a:ln w="57150">
            <a:solidFill>
              <a:srgbClr val="3F51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0" name="Gewinkelte Verbindung 9"/>
          <p:cNvCxnSpPr>
            <a:stCxn id="6" idx="6"/>
          </p:cNvCxnSpPr>
          <p:nvPr/>
        </p:nvCxnSpPr>
        <p:spPr>
          <a:xfrm>
            <a:off x="2658914" y="5372704"/>
            <a:ext cx="5987597" cy="16933"/>
          </a:xfrm>
          <a:prstGeom prst="bentConnector3">
            <a:avLst>
              <a:gd name="adj1" fmla="val 50000"/>
            </a:avLst>
          </a:prstGeom>
          <a:ln w="28575">
            <a:solidFill>
              <a:srgbClr val="F443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winkelte Verbindung 11"/>
          <p:cNvCxnSpPr/>
          <p:nvPr/>
        </p:nvCxnSpPr>
        <p:spPr>
          <a:xfrm>
            <a:off x="2354318" y="2592520"/>
            <a:ext cx="6292193" cy="32"/>
          </a:xfrm>
          <a:prstGeom prst="bentConnector3">
            <a:avLst>
              <a:gd name="adj1" fmla="val 50000"/>
            </a:avLst>
          </a:prstGeom>
          <a:ln w="28575">
            <a:solidFill>
              <a:srgbClr val="3F51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winkelte Verbindung 13"/>
          <p:cNvCxnSpPr>
            <a:endCxn id="22" idx="1"/>
          </p:cNvCxnSpPr>
          <p:nvPr/>
        </p:nvCxnSpPr>
        <p:spPr>
          <a:xfrm>
            <a:off x="2354318" y="1550056"/>
            <a:ext cx="6271166" cy="296473"/>
          </a:xfrm>
          <a:prstGeom prst="bentConnector3">
            <a:avLst>
              <a:gd name="adj1" fmla="val 50000"/>
            </a:avLst>
          </a:prstGeom>
          <a:ln w="28575">
            <a:solidFill>
              <a:srgbClr val="6E6E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8646512" y="2264759"/>
            <a:ext cx="3447393" cy="954300"/>
          </a:xfrm>
          <a:prstGeom prst="rect">
            <a:avLst/>
          </a:prstGeom>
          <a:noFill/>
          <a:ln>
            <a:solidFill>
              <a:srgbClr val="3F51B5"/>
            </a:solidFill>
          </a:ln>
        </p:spPr>
        <p:txBody>
          <a:bodyPr wrap="square" rtlCol="0">
            <a:spAutoFit/>
          </a:bodyPr>
          <a:lstStyle/>
          <a:p>
            <a:r>
              <a:rPr lang="de-DE" sz="1867" b="1" dirty="0">
                <a:solidFill>
                  <a:srgbClr val="3F51B5"/>
                </a:solidFill>
                <a:latin typeface="Ubuntu" charset="0"/>
                <a:ea typeface="Ubuntu" charset="0"/>
                <a:cs typeface="Ubuntu" charset="0"/>
              </a:rPr>
              <a:t>USB-Programmieranschluss</a:t>
            </a:r>
            <a:br>
              <a:rPr lang="de-DE" sz="1867" b="1" dirty="0">
                <a:solidFill>
                  <a:srgbClr val="3F51B5"/>
                </a:solidFill>
                <a:latin typeface="Ubuntu" charset="0"/>
                <a:ea typeface="Ubuntu" charset="0"/>
                <a:cs typeface="Ubuntu" charset="0"/>
              </a:rPr>
            </a:br>
            <a:r>
              <a:rPr lang="de-DE" sz="1867" b="1" dirty="0">
                <a:solidFill>
                  <a:srgbClr val="3F51B5"/>
                </a:solidFill>
                <a:latin typeface="Ubuntu" charset="0"/>
                <a:ea typeface="Ubuntu" charset="0"/>
                <a:cs typeface="Ubuntu" charset="0"/>
              </a:rPr>
              <a:t>Typ A (Druckeranschlusskabel)</a:t>
            </a:r>
            <a:endParaRPr lang="de-DE" sz="1600" dirty="0">
              <a:solidFill>
                <a:srgbClr val="3F51B5"/>
              </a:solidFill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8625482" y="5184452"/>
            <a:ext cx="3447393" cy="666977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txBody>
          <a:bodyPr wrap="square" rtlCol="0">
            <a:spAutoFit/>
          </a:bodyPr>
          <a:lstStyle/>
          <a:p>
            <a:r>
              <a:rPr lang="de-DE" sz="1867" b="1" dirty="0">
                <a:solidFill>
                  <a:srgbClr val="F04638"/>
                </a:solidFill>
                <a:latin typeface="Ubuntu" charset="0"/>
                <a:ea typeface="Ubuntu" charset="0"/>
                <a:cs typeface="Ubuntu" charset="0"/>
              </a:rPr>
              <a:t>Externe Spannungsversorgung</a:t>
            </a:r>
            <a:endParaRPr lang="de-DE" sz="1600" dirty="0">
              <a:solidFill>
                <a:srgbClr val="F04638"/>
              </a:solidFill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8625484" y="1656701"/>
            <a:ext cx="3447393" cy="379656"/>
          </a:xfrm>
          <a:prstGeom prst="rect">
            <a:avLst/>
          </a:prstGeom>
          <a:noFill/>
          <a:ln>
            <a:solidFill>
              <a:srgbClr val="6E6E6E"/>
            </a:solidFill>
          </a:ln>
        </p:spPr>
        <p:txBody>
          <a:bodyPr wrap="square" rtlCol="0">
            <a:spAutoFit/>
          </a:bodyPr>
          <a:lstStyle/>
          <a:p>
            <a:r>
              <a:rPr lang="de-DE" sz="1867" b="1" dirty="0">
                <a:solidFill>
                  <a:srgbClr val="6E6E6E"/>
                </a:solidFill>
                <a:latin typeface="Ubuntu" charset="0"/>
                <a:ea typeface="Ubuntu" charset="0"/>
                <a:cs typeface="Ubuntu" charset="0"/>
              </a:rPr>
              <a:t>Reset-Knopf, Neustart</a:t>
            </a:r>
            <a:endParaRPr lang="de-DE" sz="1600" dirty="0">
              <a:solidFill>
                <a:srgbClr val="6E6E6E"/>
              </a:solidFill>
              <a:latin typeface="Ubuntu" charset="0"/>
              <a:ea typeface="Ubuntu" charset="0"/>
              <a:cs typeface="Ubuntu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15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6" grpId="0" animBg="1"/>
      <p:bldP spid="21" grpId="0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Hardware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35113"/>
            <a:ext cx="7256744" cy="5404903"/>
          </a:xfrm>
        </p:spPr>
      </p:pic>
      <p:sp>
        <p:nvSpPr>
          <p:cNvPr id="5" name="Oval 4"/>
          <p:cNvSpPr/>
          <p:nvPr/>
        </p:nvSpPr>
        <p:spPr>
          <a:xfrm>
            <a:off x="3533774" y="5267325"/>
            <a:ext cx="2124077" cy="1191715"/>
          </a:xfrm>
          <a:prstGeom prst="ellipse">
            <a:avLst/>
          </a:prstGeom>
          <a:noFill/>
          <a:ln w="57150">
            <a:solidFill>
              <a:srgbClr val="F443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7" name="Gewinkelte Verbindung 6"/>
          <p:cNvCxnSpPr/>
          <p:nvPr/>
        </p:nvCxnSpPr>
        <p:spPr>
          <a:xfrm flipV="1">
            <a:off x="4617313" y="1533526"/>
            <a:ext cx="3878988" cy="3733801"/>
          </a:xfrm>
          <a:prstGeom prst="bentConnector3">
            <a:avLst>
              <a:gd name="adj1" fmla="val 50000"/>
            </a:avLst>
          </a:prstGeom>
          <a:ln w="28575">
            <a:solidFill>
              <a:srgbClr val="F443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/>
        </p:nvSpPr>
        <p:spPr>
          <a:xfrm>
            <a:off x="8534399" y="1381126"/>
            <a:ext cx="3419476" cy="1898084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txBody>
          <a:bodyPr wrap="square" rtlCol="0">
            <a:spAutoFit/>
          </a:bodyPr>
          <a:lstStyle/>
          <a:p>
            <a:r>
              <a:rPr lang="de-DE" sz="1867" b="1" dirty="0">
                <a:solidFill>
                  <a:srgbClr val="F04638"/>
                </a:solidFill>
                <a:latin typeface="Ubuntu" charset="0"/>
                <a:ea typeface="Ubuntu" charset="0"/>
                <a:cs typeface="Ubuntu" charset="0"/>
              </a:rPr>
              <a:t>Power Pins</a:t>
            </a:r>
          </a:p>
          <a:p>
            <a:pPr marL="228594" indent="-228594">
              <a:buFont typeface="Arial" charset="0"/>
              <a:buChar char="•"/>
            </a:pPr>
            <a:r>
              <a:rPr lang="de-DE" sz="1600" dirty="0">
                <a:solidFill>
                  <a:srgbClr val="F04638"/>
                </a:solidFill>
                <a:latin typeface="Ubuntu" charset="0"/>
                <a:ea typeface="Ubuntu" charset="0"/>
                <a:cs typeface="Ubuntu" charset="0"/>
              </a:rPr>
              <a:t>5 V Spannungsversorgung</a:t>
            </a:r>
          </a:p>
          <a:p>
            <a:pPr marL="228594" indent="-228594">
              <a:buFont typeface="Arial" charset="0"/>
              <a:buChar char="•"/>
            </a:pPr>
            <a:r>
              <a:rPr lang="de-DE" sz="1600" dirty="0">
                <a:solidFill>
                  <a:srgbClr val="F04638"/>
                </a:solidFill>
                <a:latin typeface="Ubuntu" charset="0"/>
                <a:ea typeface="Ubuntu" charset="0"/>
                <a:cs typeface="Ubuntu" charset="0"/>
              </a:rPr>
              <a:t>3,3 V Spannungsversorgung</a:t>
            </a:r>
          </a:p>
          <a:p>
            <a:pPr marL="228594" indent="-228594">
              <a:buFont typeface="Arial" charset="0"/>
              <a:buChar char="•"/>
            </a:pPr>
            <a:r>
              <a:rPr lang="de-DE" sz="1600" dirty="0">
                <a:solidFill>
                  <a:srgbClr val="F04638"/>
                </a:solidFill>
                <a:latin typeface="Ubuntu" charset="0"/>
                <a:ea typeface="Ubuntu" charset="0"/>
                <a:cs typeface="Ubuntu" charset="0"/>
              </a:rPr>
              <a:t>Eingangsspannung VIN</a:t>
            </a:r>
          </a:p>
          <a:p>
            <a:pPr marL="228594" indent="-228594">
              <a:buFont typeface="Arial" charset="0"/>
              <a:buChar char="•"/>
            </a:pPr>
            <a:r>
              <a:rPr lang="de-DE" sz="1600" dirty="0">
                <a:solidFill>
                  <a:srgbClr val="F04638"/>
                </a:solidFill>
                <a:latin typeface="Ubuntu" charset="0"/>
                <a:ea typeface="Ubuntu" charset="0"/>
                <a:cs typeface="Ubuntu" charset="0"/>
              </a:rPr>
              <a:t>Reset PIN, Reset wenn GND</a:t>
            </a:r>
          </a:p>
          <a:p>
            <a:pPr marL="228594" indent="-228594">
              <a:buFont typeface="Arial" charset="0"/>
              <a:buChar char="•"/>
            </a:pPr>
            <a:r>
              <a:rPr lang="de-DE" sz="1600" dirty="0">
                <a:solidFill>
                  <a:srgbClr val="F04638"/>
                </a:solidFill>
                <a:latin typeface="Ubuntu" charset="0"/>
                <a:ea typeface="Ubuntu" charset="0"/>
                <a:cs typeface="Ubuntu" charset="0"/>
              </a:rPr>
              <a:t>2x GND/</a:t>
            </a:r>
            <a:r>
              <a:rPr lang="de-DE" sz="1600" dirty="0" err="1">
                <a:solidFill>
                  <a:srgbClr val="F04638"/>
                </a:solidFill>
                <a:latin typeface="Ubuntu" charset="0"/>
                <a:ea typeface="Ubuntu" charset="0"/>
                <a:cs typeface="Ubuntu" charset="0"/>
              </a:rPr>
              <a:t>Ground</a:t>
            </a:r>
            <a:r>
              <a:rPr lang="de-DE" sz="1600" dirty="0">
                <a:solidFill>
                  <a:srgbClr val="F04638"/>
                </a:solidFill>
                <a:latin typeface="Ubuntu" charset="0"/>
                <a:ea typeface="Ubuntu" charset="0"/>
                <a:cs typeface="Ubuntu" charset="0"/>
              </a:rPr>
              <a:t> (Masse)</a:t>
            </a:r>
          </a:p>
          <a:p>
            <a:endParaRPr lang="de-DE" sz="1867" dirty="0">
              <a:solidFill>
                <a:srgbClr val="F04638"/>
              </a:solidFill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679351" y="5314952"/>
            <a:ext cx="1626324" cy="971549"/>
          </a:xfrm>
          <a:prstGeom prst="ellipse">
            <a:avLst/>
          </a:prstGeom>
          <a:noFill/>
          <a:ln w="57150">
            <a:solidFill>
              <a:srgbClr val="3F51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21" name="Gewinkelte Verbindung 20"/>
          <p:cNvCxnSpPr>
            <a:stCxn id="19" idx="6"/>
          </p:cNvCxnSpPr>
          <p:nvPr/>
        </p:nvCxnSpPr>
        <p:spPr>
          <a:xfrm flipV="1">
            <a:off x="7305676" y="4634154"/>
            <a:ext cx="1190625" cy="1166573"/>
          </a:xfrm>
          <a:prstGeom prst="bentConnector3">
            <a:avLst/>
          </a:prstGeom>
          <a:ln w="28575">
            <a:solidFill>
              <a:srgbClr val="3F51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/>
        </p:nvSpPr>
        <p:spPr>
          <a:xfrm>
            <a:off x="8537567" y="3918033"/>
            <a:ext cx="3416308" cy="2390526"/>
          </a:xfrm>
          <a:prstGeom prst="rect">
            <a:avLst/>
          </a:prstGeom>
          <a:noFill/>
          <a:ln>
            <a:solidFill>
              <a:srgbClr val="3F51B5"/>
            </a:solidFill>
          </a:ln>
        </p:spPr>
        <p:txBody>
          <a:bodyPr wrap="square" rtlCol="0">
            <a:spAutoFit/>
          </a:bodyPr>
          <a:lstStyle/>
          <a:p>
            <a:r>
              <a:rPr lang="de-DE" sz="1867" b="1" dirty="0">
                <a:solidFill>
                  <a:srgbClr val="3F51B5"/>
                </a:solidFill>
                <a:latin typeface="Ubuntu" charset="0"/>
                <a:ea typeface="Ubuntu" charset="0"/>
                <a:cs typeface="Ubuntu" charset="0"/>
              </a:rPr>
              <a:t>Analog Input Pins</a:t>
            </a:r>
          </a:p>
          <a:p>
            <a:pPr marL="228594" indent="-228594">
              <a:buFont typeface="Arial" charset="0"/>
              <a:buChar char="•"/>
            </a:pPr>
            <a:r>
              <a:rPr lang="de-DE" sz="1600" dirty="0">
                <a:solidFill>
                  <a:srgbClr val="3F51B5"/>
                </a:solidFill>
                <a:latin typeface="Ubuntu" charset="0"/>
                <a:ea typeface="Ubuntu" charset="0"/>
                <a:cs typeface="Ubuntu" charset="0"/>
              </a:rPr>
              <a:t>6 Analog Input Pins</a:t>
            </a:r>
          </a:p>
          <a:p>
            <a:pPr marL="228594" indent="-228594">
              <a:buFont typeface="Arial" charset="0"/>
              <a:buChar char="•"/>
            </a:pPr>
            <a:r>
              <a:rPr lang="de-DE" sz="1600" dirty="0">
                <a:solidFill>
                  <a:srgbClr val="3F51B5"/>
                </a:solidFill>
                <a:latin typeface="Ubuntu" charset="0"/>
                <a:ea typeface="Ubuntu" charset="0"/>
                <a:cs typeface="Ubuntu" charset="0"/>
              </a:rPr>
              <a:t>Spannungsbereich 0 - 5 V</a:t>
            </a:r>
          </a:p>
          <a:p>
            <a:pPr marL="228594" indent="-228594">
              <a:buFont typeface="Arial" charset="0"/>
              <a:buChar char="•"/>
            </a:pPr>
            <a:r>
              <a:rPr lang="de-DE" sz="1600" dirty="0">
                <a:solidFill>
                  <a:srgbClr val="3F51B5"/>
                </a:solidFill>
                <a:latin typeface="Ubuntu" charset="0"/>
                <a:ea typeface="Ubuntu" charset="0"/>
                <a:cs typeface="Ubuntu" charset="0"/>
              </a:rPr>
              <a:t>Auslese von Sensoren</a:t>
            </a:r>
          </a:p>
          <a:p>
            <a:pPr marL="228594" indent="-228594">
              <a:buFont typeface="Arial" charset="0"/>
              <a:buChar char="•"/>
            </a:pPr>
            <a:r>
              <a:rPr lang="de-DE" sz="1600" dirty="0">
                <a:solidFill>
                  <a:srgbClr val="3F51B5"/>
                </a:solidFill>
                <a:latin typeface="Ubuntu" charset="0"/>
                <a:ea typeface="Ubuntu" charset="0"/>
                <a:cs typeface="Ubuntu" charset="0"/>
              </a:rPr>
              <a:t>Keine Ausgabe von Spannung, nur Eingabe</a:t>
            </a:r>
          </a:p>
          <a:p>
            <a:pPr marL="228594" indent="-228594">
              <a:buFont typeface="Arial" charset="0"/>
              <a:buChar char="•"/>
            </a:pPr>
            <a:r>
              <a:rPr lang="de-DE" sz="1600" dirty="0">
                <a:solidFill>
                  <a:srgbClr val="3F51B5"/>
                </a:solidFill>
                <a:latin typeface="Ubuntu" charset="0"/>
                <a:ea typeface="Ubuntu" charset="0"/>
                <a:cs typeface="Ubuntu" charset="0"/>
              </a:rPr>
              <a:t>Pin A4 und A5 sind I2C Bus fähig</a:t>
            </a:r>
          </a:p>
          <a:p>
            <a:endParaRPr lang="de-DE" sz="1600" dirty="0">
              <a:solidFill>
                <a:srgbClr val="3F51B5"/>
              </a:solidFill>
              <a:latin typeface="Ubuntu" charset="0"/>
              <a:ea typeface="Ubuntu" charset="0"/>
              <a:cs typeface="Ubuntu" charset="0"/>
            </a:endParaRPr>
          </a:p>
          <a:p>
            <a:endParaRPr lang="de-DE" sz="1867" dirty="0">
              <a:solidFill>
                <a:srgbClr val="F04638"/>
              </a:solidFill>
              <a:latin typeface="Ubuntu" charset="0"/>
              <a:ea typeface="Ubuntu" charset="0"/>
              <a:cs typeface="Ubuntu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50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 animBg="1"/>
      <p:bldP spid="19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Hardware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35113"/>
            <a:ext cx="7256744" cy="5404903"/>
          </a:xfrm>
        </p:spPr>
      </p:pic>
      <p:sp>
        <p:nvSpPr>
          <p:cNvPr id="5" name="Oval 4"/>
          <p:cNvSpPr/>
          <p:nvPr/>
        </p:nvSpPr>
        <p:spPr>
          <a:xfrm>
            <a:off x="2618907" y="1025315"/>
            <a:ext cx="4794388" cy="839288"/>
          </a:xfrm>
          <a:prstGeom prst="ellipse">
            <a:avLst/>
          </a:prstGeom>
          <a:noFill/>
          <a:ln w="57150">
            <a:solidFill>
              <a:srgbClr val="F443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7" name="Gewinkelte Verbindung 6"/>
          <p:cNvCxnSpPr>
            <a:stCxn id="5" idx="6"/>
          </p:cNvCxnSpPr>
          <p:nvPr/>
        </p:nvCxnSpPr>
        <p:spPr>
          <a:xfrm>
            <a:off x="7413295" y="1444959"/>
            <a:ext cx="1121104" cy="520807"/>
          </a:xfrm>
          <a:prstGeom prst="bentConnector3">
            <a:avLst>
              <a:gd name="adj1" fmla="val 50000"/>
            </a:avLst>
          </a:prstGeom>
          <a:ln w="28575">
            <a:solidFill>
              <a:srgbClr val="F443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/>
        </p:nvSpPr>
        <p:spPr>
          <a:xfrm>
            <a:off x="8534399" y="1381125"/>
            <a:ext cx="3419476" cy="3129190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txBody>
          <a:bodyPr wrap="square" rtlCol="0">
            <a:spAutoFit/>
          </a:bodyPr>
          <a:lstStyle/>
          <a:p>
            <a:r>
              <a:rPr lang="de-DE" sz="1867" b="1" dirty="0">
                <a:solidFill>
                  <a:srgbClr val="F04638"/>
                </a:solidFill>
                <a:latin typeface="Ubuntu" charset="0"/>
                <a:ea typeface="Ubuntu" charset="0"/>
                <a:cs typeface="Ubuntu" charset="0"/>
              </a:rPr>
              <a:t>Digitale I/O Pins</a:t>
            </a:r>
          </a:p>
          <a:p>
            <a:pPr marL="228594" indent="-228594">
              <a:buFont typeface="Arial" charset="0"/>
              <a:buChar char="•"/>
            </a:pPr>
            <a:r>
              <a:rPr lang="de-DE" sz="1600" dirty="0">
                <a:solidFill>
                  <a:srgbClr val="F04638"/>
                </a:solidFill>
                <a:latin typeface="Ubuntu" charset="0"/>
                <a:ea typeface="Ubuntu" charset="0"/>
                <a:cs typeface="Ubuntu" charset="0"/>
              </a:rPr>
              <a:t>Digitaler Input/Output</a:t>
            </a:r>
          </a:p>
          <a:p>
            <a:pPr marL="228594" indent="-228594">
              <a:buFont typeface="Arial" charset="0"/>
              <a:buChar char="•"/>
            </a:pPr>
            <a:r>
              <a:rPr lang="de-DE" sz="1600" dirty="0">
                <a:solidFill>
                  <a:srgbClr val="F04638"/>
                </a:solidFill>
                <a:latin typeface="Ubuntu" charset="0"/>
                <a:ea typeface="Ubuntu" charset="0"/>
                <a:cs typeface="Ubuntu" charset="0"/>
              </a:rPr>
              <a:t>5 V Spannung</a:t>
            </a:r>
          </a:p>
          <a:p>
            <a:pPr marL="228594" indent="-228594">
              <a:buFont typeface="Arial" charset="0"/>
              <a:buChar char="•"/>
            </a:pPr>
            <a:r>
              <a:rPr lang="de-DE" sz="1600" dirty="0">
                <a:solidFill>
                  <a:srgbClr val="F04638"/>
                </a:solidFill>
                <a:latin typeface="Ubuntu" charset="0"/>
                <a:ea typeface="Ubuntu" charset="0"/>
                <a:cs typeface="Ubuntu" charset="0"/>
              </a:rPr>
              <a:t>Funktionen </a:t>
            </a:r>
            <a:r>
              <a:rPr lang="de-DE" sz="1600" dirty="0" err="1">
                <a:solidFill>
                  <a:srgbClr val="F04638"/>
                </a:solidFill>
                <a:latin typeface="Ubuntu" charset="0"/>
                <a:ea typeface="Ubuntu" charset="0"/>
                <a:cs typeface="Ubuntu" charset="0"/>
              </a:rPr>
              <a:t>pinMode</a:t>
            </a:r>
            <a:r>
              <a:rPr lang="de-DE" sz="1600" dirty="0">
                <a:solidFill>
                  <a:srgbClr val="F04638"/>
                </a:solidFill>
                <a:latin typeface="Ubuntu" charset="0"/>
                <a:ea typeface="Ubuntu" charset="0"/>
                <a:cs typeface="Ubuntu" charset="0"/>
              </a:rPr>
              <a:t>(), </a:t>
            </a:r>
            <a:r>
              <a:rPr lang="de-DE" sz="1600" dirty="0" err="1">
                <a:solidFill>
                  <a:srgbClr val="F04638"/>
                </a:solidFill>
                <a:latin typeface="Ubuntu" charset="0"/>
                <a:ea typeface="Ubuntu" charset="0"/>
                <a:cs typeface="Ubuntu" charset="0"/>
              </a:rPr>
              <a:t>digitalWrite</a:t>
            </a:r>
            <a:r>
              <a:rPr lang="de-DE" sz="1600" dirty="0">
                <a:solidFill>
                  <a:srgbClr val="F04638"/>
                </a:solidFill>
                <a:latin typeface="Ubuntu" charset="0"/>
                <a:ea typeface="Ubuntu" charset="0"/>
                <a:cs typeface="Ubuntu" charset="0"/>
              </a:rPr>
              <a:t>() und </a:t>
            </a:r>
            <a:r>
              <a:rPr lang="de-DE" sz="1600" dirty="0" err="1">
                <a:solidFill>
                  <a:srgbClr val="F04638"/>
                </a:solidFill>
                <a:latin typeface="Ubuntu" charset="0"/>
                <a:ea typeface="Ubuntu" charset="0"/>
                <a:cs typeface="Ubuntu" charset="0"/>
              </a:rPr>
              <a:t>digitalRead</a:t>
            </a:r>
            <a:r>
              <a:rPr lang="de-DE" sz="1600" dirty="0">
                <a:solidFill>
                  <a:srgbClr val="F04638"/>
                </a:solidFill>
                <a:latin typeface="Ubuntu" charset="0"/>
                <a:ea typeface="Ubuntu" charset="0"/>
                <a:cs typeface="Ubuntu" charset="0"/>
              </a:rPr>
              <a:t>()</a:t>
            </a:r>
          </a:p>
          <a:p>
            <a:pPr marL="228594" indent="-228594">
              <a:buFont typeface="Arial" charset="0"/>
              <a:buChar char="•"/>
            </a:pPr>
            <a:r>
              <a:rPr lang="de-DE" sz="1600" dirty="0">
                <a:solidFill>
                  <a:srgbClr val="F04638"/>
                </a:solidFill>
                <a:latin typeface="Ubuntu" charset="0"/>
                <a:ea typeface="Ubuntu" charset="0"/>
                <a:cs typeface="Ubuntu" charset="0"/>
              </a:rPr>
              <a:t>Stromausgabe jeweils max. 20 mA</a:t>
            </a:r>
          </a:p>
          <a:p>
            <a:pPr marL="228594" indent="-228594">
              <a:buFont typeface="Arial" charset="0"/>
              <a:buChar char="•"/>
            </a:pPr>
            <a:r>
              <a:rPr lang="de-DE" sz="1600" dirty="0">
                <a:solidFill>
                  <a:srgbClr val="F04638"/>
                </a:solidFill>
                <a:latin typeface="Ubuntu" charset="0"/>
                <a:ea typeface="Ubuntu" charset="0"/>
                <a:cs typeface="Ubuntu" charset="0"/>
              </a:rPr>
              <a:t>Pin 0 und 1 Serielle Schnittstelle</a:t>
            </a:r>
          </a:p>
          <a:p>
            <a:pPr marL="228594" indent="-228594">
              <a:buFont typeface="Arial" charset="0"/>
              <a:buChar char="•"/>
            </a:pPr>
            <a:r>
              <a:rPr lang="de-DE" sz="1600" dirty="0">
                <a:solidFill>
                  <a:srgbClr val="F04638"/>
                </a:solidFill>
                <a:latin typeface="Ubuntu" charset="0"/>
                <a:ea typeface="Ubuntu" charset="0"/>
                <a:cs typeface="Ubuntu" charset="0"/>
              </a:rPr>
              <a:t>Pin 3,5,6,9,10,11 PWM fähig</a:t>
            </a:r>
          </a:p>
          <a:p>
            <a:pPr marL="228594" indent="-228594">
              <a:buFont typeface="Arial" charset="0"/>
              <a:buChar char="•"/>
            </a:pPr>
            <a:r>
              <a:rPr lang="de-DE" sz="1600" dirty="0">
                <a:solidFill>
                  <a:srgbClr val="F04638"/>
                </a:solidFill>
                <a:latin typeface="Ubuntu" charset="0"/>
                <a:ea typeface="Ubuntu" charset="0"/>
                <a:cs typeface="Ubuntu" charset="0"/>
              </a:rPr>
              <a:t>Pin 10,11,12,14 SPI Bus fähig</a:t>
            </a:r>
          </a:p>
          <a:p>
            <a:pPr marL="228594" indent="-228594">
              <a:buFont typeface="Arial" charset="0"/>
              <a:buChar char="•"/>
            </a:pPr>
            <a:r>
              <a:rPr lang="de-DE" sz="1600" dirty="0">
                <a:solidFill>
                  <a:srgbClr val="F04638"/>
                </a:solidFill>
                <a:latin typeface="Ubuntu" charset="0"/>
                <a:ea typeface="Ubuntu" charset="0"/>
                <a:cs typeface="Ubuntu" charset="0"/>
              </a:rPr>
              <a:t>Pin 13 ist die Onboard LED</a:t>
            </a:r>
          </a:p>
          <a:p>
            <a:endParaRPr lang="de-DE" sz="1867" dirty="0">
              <a:solidFill>
                <a:srgbClr val="F04638"/>
              </a:solidFill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6464123" y="3066208"/>
            <a:ext cx="1626324" cy="971549"/>
          </a:xfrm>
          <a:prstGeom prst="ellipse">
            <a:avLst/>
          </a:prstGeom>
          <a:noFill/>
          <a:ln w="57150">
            <a:solidFill>
              <a:srgbClr val="3F51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21" name="Gewinkelte Verbindung 20"/>
          <p:cNvCxnSpPr>
            <a:stCxn id="19" idx="6"/>
            <a:endCxn id="23" idx="1"/>
          </p:cNvCxnSpPr>
          <p:nvPr/>
        </p:nvCxnSpPr>
        <p:spPr>
          <a:xfrm>
            <a:off x="8090447" y="3551983"/>
            <a:ext cx="443952" cy="2138147"/>
          </a:xfrm>
          <a:prstGeom prst="bentConnector3">
            <a:avLst>
              <a:gd name="adj1" fmla="val 50000"/>
            </a:avLst>
          </a:prstGeom>
          <a:ln w="28575">
            <a:solidFill>
              <a:srgbClr val="3F51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/>
        </p:nvSpPr>
        <p:spPr>
          <a:xfrm>
            <a:off x="8534399" y="4987309"/>
            <a:ext cx="3416308" cy="1405641"/>
          </a:xfrm>
          <a:prstGeom prst="rect">
            <a:avLst/>
          </a:prstGeom>
          <a:noFill/>
          <a:ln>
            <a:solidFill>
              <a:srgbClr val="3F51B5"/>
            </a:solidFill>
          </a:ln>
        </p:spPr>
        <p:txBody>
          <a:bodyPr wrap="square" rtlCol="0">
            <a:spAutoFit/>
          </a:bodyPr>
          <a:lstStyle/>
          <a:p>
            <a:r>
              <a:rPr lang="de-DE" sz="1867" b="1" dirty="0">
                <a:solidFill>
                  <a:srgbClr val="3F51B5"/>
                </a:solidFill>
                <a:latin typeface="Ubuntu" charset="0"/>
                <a:ea typeface="Ubuntu" charset="0"/>
                <a:cs typeface="Ubuntu" charset="0"/>
              </a:rPr>
              <a:t>ISP (</a:t>
            </a:r>
            <a:r>
              <a:rPr lang="de-DE" sz="1867" b="1" dirty="0" err="1">
                <a:solidFill>
                  <a:srgbClr val="3F51B5"/>
                </a:solidFill>
                <a:latin typeface="Ubuntu" charset="0"/>
                <a:ea typeface="Ubuntu" charset="0"/>
                <a:cs typeface="Ubuntu" charset="0"/>
              </a:rPr>
              <a:t>InSystemProgrammer</a:t>
            </a:r>
            <a:r>
              <a:rPr lang="de-DE" sz="1867" b="1" dirty="0">
                <a:solidFill>
                  <a:srgbClr val="3F51B5"/>
                </a:solidFill>
                <a:latin typeface="Ubuntu" charset="0"/>
                <a:ea typeface="Ubuntu" charset="0"/>
                <a:cs typeface="Ubuntu" charset="0"/>
              </a:rPr>
              <a:t>)</a:t>
            </a:r>
          </a:p>
          <a:p>
            <a:pPr marL="228594" indent="-228594">
              <a:buFont typeface="Arial" charset="0"/>
              <a:buChar char="•"/>
            </a:pPr>
            <a:r>
              <a:rPr lang="de-DE" sz="1600" dirty="0">
                <a:solidFill>
                  <a:srgbClr val="3F51B5"/>
                </a:solidFill>
                <a:latin typeface="Ubuntu" charset="0"/>
                <a:ea typeface="Ubuntu" charset="0"/>
                <a:cs typeface="Ubuntu" charset="0"/>
              </a:rPr>
              <a:t>Anderer Weg, um Programme aufzuspielen, wenn USB z.B. nicht zugänglich ist</a:t>
            </a:r>
          </a:p>
          <a:p>
            <a:endParaRPr lang="de-DE" sz="1867" dirty="0">
              <a:solidFill>
                <a:srgbClr val="F04638"/>
              </a:solidFill>
              <a:latin typeface="Ubuntu" charset="0"/>
              <a:ea typeface="Ubuntu" charset="0"/>
              <a:cs typeface="Ubuntu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54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 animBg="1"/>
      <p:bldP spid="19" grpId="0" animBg="1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Hardware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71728"/>
            <a:ext cx="7897368" cy="5586272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8506969" y="2427145"/>
            <a:ext cx="3419476" cy="2595647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txBody>
          <a:bodyPr wrap="square" rtlCol="0">
            <a:spAutoFit/>
          </a:bodyPr>
          <a:lstStyle/>
          <a:p>
            <a:r>
              <a:rPr lang="de-DE" sz="1867" b="1" dirty="0" err="1">
                <a:solidFill>
                  <a:srgbClr val="F04638"/>
                </a:solidFill>
                <a:latin typeface="Ubuntu" charset="0"/>
                <a:ea typeface="Ubuntu" charset="0"/>
                <a:cs typeface="Ubuntu" charset="0"/>
              </a:rPr>
              <a:t>Pinout</a:t>
            </a:r>
            <a:r>
              <a:rPr lang="de-DE" sz="1867" b="1" dirty="0">
                <a:solidFill>
                  <a:srgbClr val="F04638"/>
                </a:solidFill>
                <a:latin typeface="Ubuntu" charset="0"/>
                <a:ea typeface="Ubuntu" charset="0"/>
                <a:cs typeface="Ubuntu" charset="0"/>
              </a:rPr>
              <a:t> Diagramm</a:t>
            </a:r>
          </a:p>
          <a:p>
            <a:pPr marL="228594" indent="-228594">
              <a:buFont typeface="Arial" charset="0"/>
              <a:buChar char="•"/>
            </a:pPr>
            <a:r>
              <a:rPr lang="de-DE" sz="1600" dirty="0">
                <a:solidFill>
                  <a:srgbClr val="F04638"/>
                </a:solidFill>
                <a:latin typeface="Ubuntu" charset="0"/>
                <a:ea typeface="Ubuntu" charset="0"/>
                <a:cs typeface="Ubuntu" charset="0"/>
              </a:rPr>
              <a:t>Schematischer Aufbau eines Mikrokontrollers</a:t>
            </a:r>
          </a:p>
          <a:p>
            <a:pPr marL="228594" indent="-228594">
              <a:buFont typeface="Arial" charset="0"/>
              <a:buChar char="•"/>
            </a:pPr>
            <a:r>
              <a:rPr lang="de-DE" sz="1600" dirty="0">
                <a:solidFill>
                  <a:srgbClr val="F04638"/>
                </a:solidFill>
                <a:latin typeface="Ubuntu" charset="0"/>
                <a:ea typeface="Ubuntu" charset="0"/>
                <a:cs typeface="Ubuntu" charset="0"/>
              </a:rPr>
              <a:t>Für viele gängige Mikrokontroller erhältlich</a:t>
            </a:r>
          </a:p>
          <a:p>
            <a:pPr marL="228594" indent="-228594">
              <a:buFont typeface="Arial" charset="0"/>
              <a:buChar char="•"/>
            </a:pPr>
            <a:r>
              <a:rPr lang="de-DE" sz="1600" dirty="0">
                <a:solidFill>
                  <a:srgbClr val="F04638"/>
                </a:solidFill>
                <a:latin typeface="Ubuntu" charset="0"/>
                <a:ea typeface="Ubuntu" charset="0"/>
                <a:cs typeface="Ubuntu" charset="0"/>
              </a:rPr>
              <a:t>Zeigt Aufbau des Boards mit ausgeführten Pins</a:t>
            </a:r>
          </a:p>
          <a:p>
            <a:pPr marL="228594" indent="-228594">
              <a:buFont typeface="Arial" charset="0"/>
              <a:buChar char="•"/>
            </a:pPr>
            <a:r>
              <a:rPr lang="de-DE" sz="1600" dirty="0">
                <a:solidFill>
                  <a:srgbClr val="F04638"/>
                </a:solidFill>
                <a:latin typeface="Ubuntu" charset="0"/>
                <a:ea typeface="Ubuntu" charset="0"/>
                <a:cs typeface="Ubuntu" charset="0"/>
              </a:rPr>
              <a:t>Beschreibt Bezeichnungen und Sonderfunktionen der Pins </a:t>
            </a:r>
            <a:br>
              <a:rPr lang="de-DE" sz="1600" dirty="0">
                <a:solidFill>
                  <a:srgbClr val="F04638"/>
                </a:solidFill>
                <a:latin typeface="Ubuntu" charset="0"/>
                <a:ea typeface="Ubuntu" charset="0"/>
                <a:cs typeface="Ubuntu" charset="0"/>
              </a:rPr>
            </a:br>
            <a:r>
              <a:rPr lang="de-DE" sz="1600" dirty="0">
                <a:solidFill>
                  <a:srgbClr val="F04638"/>
                </a:solidFill>
                <a:latin typeface="Ubuntu" charset="0"/>
                <a:ea typeface="Ubuntu" charset="0"/>
                <a:cs typeface="Ubuntu" charset="0"/>
              </a:rPr>
              <a:t>(z.B. BUS)</a:t>
            </a:r>
          </a:p>
        </p:txBody>
      </p:sp>
    </p:spTree>
    <p:extLst>
      <p:ext uri="{BB962C8B-B14F-4D97-AF65-F5344CB8AC3E}">
        <p14:creationId xmlns:p14="http://schemas.microsoft.com/office/powerpoint/2010/main" val="100011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1857E6A-B873-8D4A-89F8-A821D8D06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Zusatzplatine mit Lötplatzen für z.B. Sensoren</a:t>
            </a:r>
          </a:p>
          <a:p>
            <a:r>
              <a:rPr lang="de-DE" dirty="0"/>
              <a:t>Wird auf den Arduino Uno gesteckt</a:t>
            </a:r>
          </a:p>
          <a:p>
            <a:r>
              <a:rPr lang="de-DE" dirty="0"/>
              <a:t>Verfügt über dezidierte 5 V und GND Leitungen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7B9CC69-9FBF-9542-A773-A71F95F36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Prototyping</a:t>
            </a:r>
            <a:r>
              <a:rPr lang="de-DE" dirty="0"/>
              <a:t> - </a:t>
            </a:r>
            <a:r>
              <a:rPr lang="de-DE" dirty="0" err="1"/>
              <a:t>Erweiterungsshield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F8AF92F-965F-B648-A40F-BC27A71FA4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45" t="23333" r="24302" b="20834"/>
          <a:stretch/>
        </p:blipFill>
        <p:spPr>
          <a:xfrm>
            <a:off x="0" y="2025845"/>
            <a:ext cx="4766733" cy="350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511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80D1FA9-7C68-5A45-8190-578036B3F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Kombinierter digitaler Temperatur und Luftfeuchtesensor</a:t>
            </a:r>
          </a:p>
          <a:p>
            <a:r>
              <a:rPr lang="de-DE" dirty="0"/>
              <a:t>Ansteuerung über einen digitalen Pin</a:t>
            </a:r>
          </a:p>
          <a:p>
            <a:r>
              <a:rPr lang="de-DE" dirty="0"/>
              <a:t> Messbereiche:</a:t>
            </a:r>
          </a:p>
          <a:p>
            <a:pPr lvl="1"/>
            <a:r>
              <a:rPr lang="de-DE" sz="2800" dirty="0"/>
              <a:t>Temperatur: 0 – 50 °C ( ± 1°C)</a:t>
            </a:r>
          </a:p>
          <a:p>
            <a:pPr lvl="1"/>
            <a:r>
              <a:rPr lang="de-DE" sz="2800" dirty="0"/>
              <a:t>Feuchtigkeit: 20 – 80 % (± 2,5 %)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CF4E08B-FF4B-FE41-9D61-D8F38F2F6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DHT 11 Temperatur- und Feuchtesensor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3E72AA6-4063-7649-BB3F-BE9051B54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19" y="1639625"/>
            <a:ext cx="4282014" cy="428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756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7F70828-EFE2-384A-BFB4-B6FE3F63D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dirty="0"/>
              <a:t>Digitaler Temperatursensor</a:t>
            </a:r>
          </a:p>
          <a:p>
            <a:r>
              <a:rPr lang="de-DE" dirty="0"/>
              <a:t>Wasserdicht eingekapselt</a:t>
            </a:r>
          </a:p>
          <a:p>
            <a:r>
              <a:rPr lang="de-DE" dirty="0"/>
              <a:t>Ansteuerung über einen digitalen Pin, </a:t>
            </a:r>
            <a:r>
              <a:rPr lang="de-DE" dirty="0" err="1"/>
              <a:t>Busfähig</a:t>
            </a:r>
            <a:endParaRPr lang="de-DE" dirty="0"/>
          </a:p>
          <a:p>
            <a:r>
              <a:rPr lang="de-DE" dirty="0"/>
              <a:t> Messbereich:</a:t>
            </a:r>
          </a:p>
          <a:p>
            <a:pPr lvl="1"/>
            <a:r>
              <a:rPr lang="de-DE" sz="2800" dirty="0"/>
              <a:t>Temperatur: - 55 bis 125 °C ( ± 0,5 °C)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E12BA6D-99D9-2B44-81B8-2141BA36C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DS18B20 - Temperatursensor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41CDB69-51AE-4B4E-9EFB-BBB4A8ED55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49" t="20575" r="11225" b="18450"/>
          <a:stretch/>
        </p:blipFill>
        <p:spPr>
          <a:xfrm>
            <a:off x="323321" y="2168527"/>
            <a:ext cx="4191529" cy="321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41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856A2FB-9B8B-574A-8925-340B7B39A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3921" y="1406525"/>
            <a:ext cx="6815667" cy="4691064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Messung der Lichtintensität in der Einheit „</a:t>
            </a:r>
            <a:r>
              <a:rPr lang="de-DE" dirty="0" err="1"/>
              <a:t>lux</a:t>
            </a:r>
            <a:r>
              <a:rPr lang="de-DE" dirty="0"/>
              <a:t>“</a:t>
            </a:r>
          </a:p>
          <a:p>
            <a:r>
              <a:rPr lang="de-DE" dirty="0"/>
              <a:t>Anschluss über den i2c-Bus</a:t>
            </a:r>
          </a:p>
          <a:p>
            <a:pPr lvl="1"/>
            <a:r>
              <a:rPr lang="de-DE" dirty="0"/>
              <a:t>Vorteil, nur zwei Datenleitungen zum Anschluss von vielen Zusatzmodulen</a:t>
            </a:r>
          </a:p>
          <a:p>
            <a:r>
              <a:rPr lang="de-DE" dirty="0"/>
              <a:t>Messbereich 0 - 65535 lx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6051618-ECFF-F640-B45F-03E433D1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BH1750 Lichtintensitätssensor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A22C6FD-55C4-3249-AF7E-70DA3AA24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363" y="1263650"/>
            <a:ext cx="2306638" cy="137475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93CACBB-437D-9C4D-84F9-FEB0623C21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69" t="23542" r="44471" b="37084"/>
          <a:stretch/>
        </p:blipFill>
        <p:spPr>
          <a:xfrm>
            <a:off x="157162" y="2638406"/>
            <a:ext cx="4750254" cy="406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40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5C354FA-B6E0-134C-84C9-86F3B0D60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Messung der Feuchte im Erdreich</a:t>
            </a:r>
          </a:p>
          <a:p>
            <a:r>
              <a:rPr lang="de-DE" dirty="0"/>
              <a:t>Messung über Widerstandsveränderung</a:t>
            </a:r>
          </a:p>
          <a:p>
            <a:r>
              <a:rPr lang="de-DE" dirty="0"/>
              <a:t>Analoger Sensor, Umwandlung zum digitalen Wert entsteht im Microcontroller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82EE3A1-C730-CF48-9C78-C719E9F88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Bodenfeuchtesensor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677B09E-5E54-C347-B00A-E305E528D8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34" t="8668" r="16122" b="10311"/>
          <a:stretch/>
        </p:blipFill>
        <p:spPr>
          <a:xfrm>
            <a:off x="157163" y="2100296"/>
            <a:ext cx="4609570" cy="336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17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25C43BA-8B06-C548-874B-0D56DA544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/>
              <a:t>Relais sind Schalter, über die ein größerer Strom fließen kann als über die Pins des Arduino</a:t>
            </a:r>
          </a:p>
          <a:p>
            <a:r>
              <a:rPr lang="de-DE" dirty="0"/>
              <a:t>Pumpe benötigt etwa 500 bis 700 mA</a:t>
            </a:r>
          </a:p>
          <a:p>
            <a:r>
              <a:rPr lang="de-DE" dirty="0"/>
              <a:t>Ein </a:t>
            </a:r>
            <a:r>
              <a:rPr lang="de-DE" dirty="0" err="1"/>
              <a:t>Digitalpin</a:t>
            </a:r>
            <a:r>
              <a:rPr lang="de-DE" dirty="0"/>
              <a:t> des Arduino kann bis zu 200 mA liefern</a:t>
            </a:r>
          </a:p>
          <a:p>
            <a:pPr lvl="1"/>
            <a:r>
              <a:rPr lang="de-DE" dirty="0"/>
              <a:t>Schalten des Relais über einen </a:t>
            </a:r>
            <a:r>
              <a:rPr lang="de-DE" dirty="0" err="1"/>
              <a:t>Digitalnin</a:t>
            </a:r>
            <a:r>
              <a:rPr lang="de-DE" dirty="0"/>
              <a:t>, der große Strom fließt dabei durch das Relais und nicht durch den empfindlichen Microcontroller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B171E38-933B-8244-88F6-0563293E1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Relais - Modul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C13739A-6CC2-1642-9799-C682AD056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297112"/>
            <a:ext cx="4024313" cy="288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15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EF6C25-61B2-8F44-BEAF-6B090AC1B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900612"/>
          </a:xfrm>
        </p:spPr>
        <p:txBody>
          <a:bodyPr>
            <a:normAutofit fontScale="55000" lnSpcReduction="20000"/>
          </a:bodyPr>
          <a:lstStyle/>
          <a:p>
            <a:r>
              <a:rPr lang="de-DE" dirty="0"/>
              <a:t>Kleine Einführung in die Microcontroller</a:t>
            </a:r>
          </a:p>
          <a:p>
            <a:r>
              <a:rPr lang="de-DE" dirty="0"/>
              <a:t>Kennenlernen der Elektronischen Komponenten</a:t>
            </a:r>
          </a:p>
          <a:p>
            <a:pPr lvl="1"/>
            <a:r>
              <a:rPr lang="de-DE" dirty="0"/>
              <a:t>Microcontroller und </a:t>
            </a:r>
            <a:r>
              <a:rPr lang="de-DE" dirty="0" err="1"/>
              <a:t>Erweiterungsshield</a:t>
            </a:r>
            <a:endParaRPr lang="de-DE" dirty="0"/>
          </a:p>
          <a:p>
            <a:pPr lvl="1"/>
            <a:r>
              <a:rPr lang="de-DE" dirty="0"/>
              <a:t>DHT 11 Sensor</a:t>
            </a:r>
          </a:p>
          <a:p>
            <a:pPr lvl="1"/>
            <a:r>
              <a:rPr lang="de-DE" dirty="0"/>
              <a:t>DS18B20 Sensor</a:t>
            </a:r>
          </a:p>
          <a:p>
            <a:pPr lvl="1"/>
            <a:r>
              <a:rPr lang="de-DE" dirty="0"/>
              <a:t>BH1750 Sensor</a:t>
            </a:r>
          </a:p>
          <a:p>
            <a:pPr lvl="1"/>
            <a:r>
              <a:rPr lang="de-DE" dirty="0"/>
              <a:t>Bodenfeuchtesensor</a:t>
            </a:r>
          </a:p>
          <a:p>
            <a:pPr lvl="1"/>
            <a:r>
              <a:rPr lang="de-DE" dirty="0"/>
              <a:t>Relais</a:t>
            </a:r>
          </a:p>
          <a:p>
            <a:pPr lvl="1"/>
            <a:r>
              <a:rPr lang="de-DE" dirty="0"/>
              <a:t>1602 i2c LCD</a:t>
            </a:r>
          </a:p>
          <a:p>
            <a:pPr lvl="1"/>
            <a:r>
              <a:rPr lang="de-DE" dirty="0"/>
              <a:t>Wasserpumpe</a:t>
            </a:r>
          </a:p>
          <a:p>
            <a:r>
              <a:rPr lang="de-DE" dirty="0"/>
              <a:t>Schaltplan der Recheneinheit</a:t>
            </a:r>
          </a:p>
          <a:p>
            <a:r>
              <a:rPr lang="de-DE" dirty="0"/>
              <a:t>Aufbau der Schaltung</a:t>
            </a:r>
          </a:p>
          <a:p>
            <a:r>
              <a:rPr lang="de-DE" dirty="0"/>
              <a:t>Zusammenbau der Station</a:t>
            </a:r>
          </a:p>
          <a:p>
            <a:r>
              <a:rPr lang="de-DE" dirty="0"/>
              <a:t>Testen und Abschluss </a:t>
            </a:r>
          </a:p>
        </p:txBody>
      </p:sp>
    </p:spTree>
    <p:extLst>
      <p:ext uri="{BB962C8B-B14F-4D97-AF65-F5344CB8AC3E}">
        <p14:creationId xmlns:p14="http://schemas.microsoft.com/office/powerpoint/2010/main" val="2933416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00B6DFC-0AAD-F448-9DBC-2065212F5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Einfaches Display zur Anzeige von Werten</a:t>
            </a:r>
          </a:p>
          <a:p>
            <a:r>
              <a:rPr lang="de-DE" dirty="0"/>
              <a:t>Es können 16 Zeichen auf 2 Zeilen dargestellt werden</a:t>
            </a:r>
          </a:p>
          <a:p>
            <a:r>
              <a:rPr lang="de-DE" dirty="0"/>
              <a:t>Ansteuerung durch den i2c Bus mit Zusatzplatine auf der Rückseite des Displays</a:t>
            </a:r>
          </a:p>
          <a:p>
            <a:pPr lvl="1"/>
            <a:r>
              <a:rPr lang="de-DE" dirty="0"/>
              <a:t>Vereinfachung der Schaltung, 4 statt 16 Leitungen werden benötigt 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A530D69-D543-1448-8E6A-E7BE376A8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1602 LCD mit i2c Schnittstelle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F34DE40-0AE2-3A4A-94DD-0E3CF3BF2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7" y="2029429"/>
            <a:ext cx="4644496" cy="350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28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74220F9-77ED-C54E-9D32-9430EEE16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Einfache Umwälz-Wasserpumpe mit Saug- und Druckstutzen</a:t>
            </a:r>
          </a:p>
          <a:p>
            <a:r>
              <a:rPr lang="de-DE" dirty="0"/>
              <a:t>Wartungsfrei und Sicher</a:t>
            </a:r>
          </a:p>
          <a:p>
            <a:r>
              <a:rPr lang="de-DE" dirty="0"/>
              <a:t>Betriebsspannung:</a:t>
            </a:r>
            <a:br>
              <a:rPr lang="de-DE" dirty="0"/>
            </a:br>
            <a:r>
              <a:rPr lang="de-DE" dirty="0"/>
              <a:t>6-12 V DC</a:t>
            </a:r>
          </a:p>
          <a:p>
            <a:r>
              <a:rPr lang="de-DE" dirty="0"/>
              <a:t>Bei 9 V: 1,25 L / min Förderleistung</a:t>
            </a:r>
          </a:p>
          <a:p>
            <a:r>
              <a:rPr lang="de-DE" dirty="0"/>
              <a:t>Anschluss 6 bis 9 mm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6F1323D-5154-754C-8F76-3DE316CE6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Wasserpumpe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4C1199F-965F-7042-9DDE-075384383C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25" t="20926" r="22331" b="19375"/>
          <a:stretch/>
        </p:blipFill>
        <p:spPr>
          <a:xfrm>
            <a:off x="676275" y="1860551"/>
            <a:ext cx="3743325" cy="409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58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B87B0BE-3766-3046-8993-53F4A3AAC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Schaltplan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49F9A4D-E016-3448-A541-F564478AE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262" y="1149178"/>
            <a:ext cx="6481461" cy="569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22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C8FF9F-D861-444B-A71B-F73504EFA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2F707E4-745F-F04F-B3F4-283EFF0D5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Aufbau der Schaltung nach Schaltplan und Anschlüssen</a:t>
            </a:r>
          </a:p>
        </p:txBody>
      </p:sp>
    </p:spTree>
    <p:extLst>
      <p:ext uri="{BB962C8B-B14F-4D97-AF65-F5344CB8AC3E}">
        <p14:creationId xmlns:p14="http://schemas.microsoft.com/office/powerpoint/2010/main" val="798644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6B54C4-52D2-834A-AA19-133AE062D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DDD07A-57CF-6640-819E-4E909DA59A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Zusammenbau der Station und </a:t>
            </a:r>
            <a:r>
              <a:rPr lang="de-DE" dirty="0" err="1"/>
              <a:t>Testing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9953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733" dirty="0"/>
              <a:t>Einführende Worte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77565" y="1517227"/>
            <a:ext cx="2137623" cy="2232808"/>
          </a:xfrm>
        </p:spPr>
        <p:txBody>
          <a:bodyPr>
            <a:normAutofit/>
          </a:bodyPr>
          <a:lstStyle/>
          <a:p>
            <a:pPr marL="0" indent="0" defTabSz="1219170">
              <a:spcBef>
                <a:spcPts val="0"/>
              </a:spcBef>
              <a:buNone/>
              <a:defRPr/>
            </a:pPr>
            <a:r>
              <a:rPr lang="de-DE" sz="1867" dirty="0"/>
              <a:t>Was sind Mikrokontroller? </a:t>
            </a:r>
          </a:p>
          <a:p>
            <a:pPr marL="0" indent="0" defTabSz="1219170">
              <a:spcBef>
                <a:spcPts val="0"/>
              </a:spcBef>
              <a:buNone/>
              <a:defRPr/>
            </a:pPr>
            <a:r>
              <a:rPr lang="de-DE" sz="1867" dirty="0"/>
              <a:t>Wo treffen wir sie im Alltag an? </a:t>
            </a:r>
          </a:p>
          <a:p>
            <a:pPr marL="0" indent="0" defTabSz="1219170">
              <a:spcBef>
                <a:spcPts val="0"/>
              </a:spcBef>
              <a:buNone/>
              <a:defRPr/>
            </a:pPr>
            <a:r>
              <a:rPr lang="de-DE" sz="1867" dirty="0"/>
              <a:t>Was kann man mit ihnen machen? 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10" y="819023"/>
            <a:ext cx="6420681" cy="630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29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733" dirty="0"/>
              <a:t>Einführende Worte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/>
              <a:t>Mikrokontroller sind frei programmierbare Ein-Chip-Computersysteme mit Prozessor und Zusatzfunktionen wie Speicher oder Analog-Digital-Wandler </a:t>
            </a:r>
          </a:p>
          <a:p>
            <a:r>
              <a:rPr lang="de-DE" dirty="0"/>
              <a:t>Überall. Jedes elektronische Gerät ist auf Mikrokontroller angewiesen. Beispiele sind Smartphones, Thermometer, Steuergeräte im Fahrzeug, aber auch der heimische Wasserkocher</a:t>
            </a:r>
          </a:p>
          <a:p>
            <a:r>
              <a:rPr lang="de-DE" dirty="0"/>
              <a:t>Sie übernehmen viele kleine Rechen- und Überwachungsaufgaben, zum Beispiel messen sie konstant die Temperatur des zu kochenden Wassers und schalten bei Erreichen der 100 °C die Heizung ab</a:t>
            </a:r>
          </a:p>
        </p:txBody>
      </p:sp>
    </p:spTree>
    <p:extLst>
      <p:ext uri="{BB962C8B-B14F-4D97-AF65-F5344CB8AC3E}">
        <p14:creationId xmlns:p14="http://schemas.microsoft.com/office/powerpoint/2010/main" val="2013174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Plattform Arduino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/>
              <a:t>„Arduino“ ist eine Open-Source-Elektronik-Plattform</a:t>
            </a:r>
          </a:p>
          <a:p>
            <a:r>
              <a:rPr lang="de-DE" dirty="0"/>
              <a:t>Schneller Prototypenaufbau im Bereich Mikrocontrolling</a:t>
            </a:r>
          </a:p>
          <a:p>
            <a:r>
              <a:rPr lang="de-DE" dirty="0"/>
              <a:t>Sehr gut für Einsteiger in die Welt der Elektronik geeignet</a:t>
            </a:r>
          </a:p>
          <a:p>
            <a:r>
              <a:rPr lang="de-DE" dirty="0"/>
              <a:t>Sehr gute Dokumentation durch stetige Weiterentwicklung der Hard- und Software und große Online-Community mit vielen Beispielen und Projekten</a:t>
            </a:r>
          </a:p>
          <a:p>
            <a:r>
              <a:rPr lang="de-DE" dirty="0"/>
              <a:t>Der Begriff „Arduino“ bezeichnet sowohl Hardware (Entwicklungsboards) als auch Software (Programmierumgebung „IDE“)</a:t>
            </a:r>
          </a:p>
        </p:txBody>
      </p:sp>
    </p:spTree>
    <p:extLst>
      <p:ext uri="{BB962C8B-B14F-4D97-AF65-F5344CB8AC3E}">
        <p14:creationId xmlns:p14="http://schemas.microsoft.com/office/powerpoint/2010/main" val="1762070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Plattform Arduino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37" y="1566273"/>
            <a:ext cx="2400300" cy="1788584"/>
          </a:xfr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360" y="4256594"/>
            <a:ext cx="2400000" cy="1523077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360" y="1523079"/>
            <a:ext cx="2400000" cy="1523077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388" y="1523079"/>
            <a:ext cx="2400000" cy="1523077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2" y="4256594"/>
            <a:ext cx="2400000" cy="1523077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388" y="4256593"/>
            <a:ext cx="2400000" cy="18000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77332" y="3559505"/>
            <a:ext cx="2400000" cy="461665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rgbClr val="595959"/>
                </a:solidFill>
                <a:latin typeface="Ubuntu" charset="0"/>
                <a:ea typeface="Ubuntu" charset="0"/>
                <a:cs typeface="Ubuntu" charset="0"/>
              </a:rPr>
              <a:t>Arduino Uno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472292" y="6100595"/>
            <a:ext cx="2810080" cy="461665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rgbClr val="595959"/>
                </a:solidFill>
                <a:latin typeface="Ubuntu" charset="0"/>
                <a:ea typeface="Ubuntu" charset="0"/>
                <a:cs typeface="Ubuntu" charset="0"/>
              </a:rPr>
              <a:t>Arduino MKR1000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4742985" y="3559505"/>
            <a:ext cx="2400000" cy="461665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rgbClr val="595959"/>
                </a:solidFill>
                <a:latin typeface="Ubuntu" charset="0"/>
                <a:ea typeface="Ubuntu" charset="0"/>
                <a:cs typeface="Ubuntu" charset="0"/>
              </a:rPr>
              <a:t>Arduino Micro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769360" y="6100595"/>
            <a:ext cx="2400000" cy="461665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rgbClr val="595959"/>
                </a:solidFill>
                <a:latin typeface="Ubuntu" charset="0"/>
                <a:ea typeface="Ubuntu" charset="0"/>
                <a:cs typeface="Ubuntu" charset="0"/>
              </a:rPr>
              <a:t>Arduino Nano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8869699" y="3559505"/>
            <a:ext cx="2400000" cy="461665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rgbClr val="595959"/>
                </a:solidFill>
                <a:latin typeface="Ubuntu" charset="0"/>
                <a:ea typeface="Ubuntu" charset="0"/>
                <a:cs typeface="Ubuntu" charset="0"/>
              </a:rPr>
              <a:t>Arduino </a:t>
            </a:r>
            <a:r>
              <a:rPr lang="de-DE" sz="2400" dirty="0" err="1">
                <a:solidFill>
                  <a:srgbClr val="595959"/>
                </a:solidFill>
                <a:latin typeface="Ubuntu" charset="0"/>
                <a:ea typeface="Ubuntu" charset="0"/>
                <a:cs typeface="Ubuntu" charset="0"/>
              </a:rPr>
              <a:t>Mega</a:t>
            </a:r>
            <a:endParaRPr lang="de-DE" sz="2400" dirty="0">
              <a:solidFill>
                <a:srgbClr val="595959"/>
              </a:solidFill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8768616" y="6100595"/>
            <a:ext cx="2585545" cy="461665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rgbClr val="595959"/>
                </a:solidFill>
                <a:latin typeface="Ubuntu" charset="0"/>
                <a:ea typeface="Ubuntu" charset="0"/>
                <a:cs typeface="Ubuntu" charset="0"/>
              </a:rPr>
              <a:t>Arduino </a:t>
            </a:r>
            <a:r>
              <a:rPr lang="de-DE" sz="2400" dirty="0" err="1">
                <a:solidFill>
                  <a:srgbClr val="595959"/>
                </a:solidFill>
                <a:latin typeface="Ubuntu" charset="0"/>
                <a:ea typeface="Ubuntu" charset="0"/>
                <a:cs typeface="Ubuntu" charset="0"/>
              </a:rPr>
              <a:t>Lilypad</a:t>
            </a:r>
            <a:endParaRPr lang="de-DE" sz="2400" dirty="0">
              <a:solidFill>
                <a:srgbClr val="595959"/>
              </a:solidFill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18" name="Wolke 17"/>
          <p:cNvSpPr/>
          <p:nvPr/>
        </p:nvSpPr>
        <p:spPr>
          <a:xfrm>
            <a:off x="9048084" y="604113"/>
            <a:ext cx="2628269" cy="708337"/>
          </a:xfrm>
          <a:prstGeom prst="cloud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9" name="Textfeld 18"/>
          <p:cNvSpPr txBox="1"/>
          <p:nvPr/>
        </p:nvSpPr>
        <p:spPr>
          <a:xfrm>
            <a:off x="9505754" y="712677"/>
            <a:ext cx="224220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67" dirty="0">
                <a:solidFill>
                  <a:srgbClr val="595959"/>
                </a:solidFill>
                <a:latin typeface="Ubuntu" charset="0"/>
                <a:ea typeface="Ubuntu" charset="0"/>
                <a:cs typeface="Ubuntu" charset="0"/>
              </a:rPr>
              <a:t>Und viele mehr</a:t>
            </a:r>
          </a:p>
        </p:txBody>
      </p:sp>
      <p:sp>
        <p:nvSpPr>
          <p:cNvPr id="20" name="Wolke 19"/>
          <p:cNvSpPr/>
          <p:nvPr/>
        </p:nvSpPr>
        <p:spPr>
          <a:xfrm>
            <a:off x="8259466" y="1354845"/>
            <a:ext cx="294973" cy="174216"/>
          </a:xfrm>
          <a:prstGeom prst="cloud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1" name="Wolke 20"/>
          <p:cNvSpPr/>
          <p:nvPr/>
        </p:nvSpPr>
        <p:spPr>
          <a:xfrm>
            <a:off x="8661683" y="1060256"/>
            <a:ext cx="351028" cy="352185"/>
          </a:xfrm>
          <a:prstGeom prst="cloud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321381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Plattform Arduino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667" dirty="0"/>
              <a:t>Der Kreativität und den Möglichkeiten sind keine Grenzen gesetzt</a:t>
            </a:r>
            <a:br>
              <a:rPr lang="de-DE" sz="2667" dirty="0"/>
            </a:br>
            <a:endParaRPr lang="de-DE" sz="2667" dirty="0"/>
          </a:p>
          <a:p>
            <a:r>
              <a:rPr lang="de-DE" sz="2667" dirty="0"/>
              <a:t>Unzählige Erweiterungsplatinen und Module sind erhältlich</a:t>
            </a:r>
            <a:br>
              <a:rPr lang="de-DE" sz="2667" dirty="0"/>
            </a:br>
            <a:endParaRPr lang="de-DE" sz="2667" dirty="0"/>
          </a:p>
          <a:p>
            <a:r>
              <a:rPr lang="de-DE" sz="2667" dirty="0"/>
              <a:t>Schneller Lernerfolg mit wertvollen „Aha-Momenten“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09" y="4497029"/>
            <a:ext cx="2880000" cy="2038651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243" y="4035914"/>
            <a:ext cx="2131031" cy="2538985"/>
          </a:xfrm>
          <a:prstGeom prst="rect">
            <a:avLst/>
          </a:prstGeom>
        </p:spPr>
      </p:pic>
      <p:sp>
        <p:nvSpPr>
          <p:cNvPr id="8" name="Pfeil nach rechts 7"/>
          <p:cNvSpPr/>
          <p:nvPr/>
        </p:nvSpPr>
        <p:spPr>
          <a:xfrm>
            <a:off x="3054268" y="5257101"/>
            <a:ext cx="644635" cy="518511"/>
          </a:xfrm>
          <a:prstGeom prst="rightArrow">
            <a:avLst/>
          </a:prstGeom>
          <a:solidFill>
            <a:srgbClr val="F04638"/>
          </a:solidFill>
          <a:ln>
            <a:solidFill>
              <a:srgbClr val="F443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Pfeil nach rechts 8"/>
          <p:cNvSpPr/>
          <p:nvPr/>
        </p:nvSpPr>
        <p:spPr>
          <a:xfrm>
            <a:off x="6919323" y="5257101"/>
            <a:ext cx="644635" cy="518511"/>
          </a:xfrm>
          <a:prstGeom prst="rightArrow">
            <a:avLst/>
          </a:prstGeom>
          <a:solidFill>
            <a:srgbClr val="F04638"/>
          </a:solidFill>
          <a:ln>
            <a:solidFill>
              <a:srgbClr val="F443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683" y="4338583"/>
            <a:ext cx="2928813" cy="2193948"/>
          </a:xfrm>
          <a:prstGeom prst="rect">
            <a:avLst/>
          </a:prstGeom>
        </p:spPr>
      </p:pic>
      <p:sp>
        <p:nvSpPr>
          <p:cNvPr id="11" name="Pfeil nach rechts 10"/>
          <p:cNvSpPr/>
          <p:nvPr/>
        </p:nvSpPr>
        <p:spPr>
          <a:xfrm>
            <a:off x="10078464" y="5257101"/>
            <a:ext cx="644635" cy="518511"/>
          </a:xfrm>
          <a:prstGeom prst="rightArrow">
            <a:avLst/>
          </a:prstGeom>
          <a:solidFill>
            <a:srgbClr val="F04638"/>
          </a:solidFill>
          <a:ln>
            <a:solidFill>
              <a:srgbClr val="F443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2" name="Textfeld 11"/>
          <p:cNvSpPr txBox="1"/>
          <p:nvPr/>
        </p:nvSpPr>
        <p:spPr>
          <a:xfrm>
            <a:off x="10871384" y="4469915"/>
            <a:ext cx="10650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800" b="1" dirty="0">
                <a:solidFill>
                  <a:srgbClr val="F04638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35220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Hardware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 defTabSz="1219170">
              <a:spcBef>
                <a:spcPts val="0"/>
              </a:spcBef>
              <a:buNone/>
              <a:defRPr/>
            </a:pPr>
            <a:r>
              <a:rPr lang="de-DE" sz="3200" b="1" dirty="0"/>
              <a:t>Das Arduino Uno Board</a:t>
            </a:r>
          </a:p>
          <a:p>
            <a:pPr marL="0" indent="0" algn="ctr" defTabSz="1219170">
              <a:spcBef>
                <a:spcPts val="0"/>
              </a:spcBef>
              <a:buNone/>
              <a:defRPr/>
            </a:pPr>
            <a:r>
              <a:rPr lang="de-DE" dirty="0"/>
              <a:t>Herzstück jeden Projektes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189" y="2917949"/>
            <a:ext cx="5035623" cy="398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52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Hardware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/>
              <a:t>Entwicklungsboard „Uno“ besteht aus einem Atmel Mikrokontroller mit herausgeführten Anschlüssen („Pins“) und Zusatzbauteilen wie USB-Programmierschnittstelle und Spannungsversorgung </a:t>
            </a:r>
          </a:p>
          <a:p>
            <a:r>
              <a:rPr lang="de-DE" dirty="0"/>
              <a:t>Spannungsversorgung über USB oder externen Anschluss</a:t>
            </a:r>
          </a:p>
          <a:p>
            <a:r>
              <a:rPr lang="de-DE" dirty="0"/>
              <a:t>Eingangsspannungsbereich: 6 bis 20 V, empfohlen 7 bis 12 V</a:t>
            </a:r>
          </a:p>
          <a:p>
            <a:r>
              <a:rPr lang="de-DE" dirty="0"/>
              <a:t>Keine Überlastschutzfunktionen, bei Nichtbeachtung der zulässigen Spannungen Gefahr von Beschädigung des Boards</a:t>
            </a:r>
          </a:p>
        </p:txBody>
      </p:sp>
    </p:spTree>
    <p:extLst>
      <p:ext uri="{BB962C8B-B14F-4D97-AF65-F5344CB8AC3E}">
        <p14:creationId xmlns:p14="http://schemas.microsoft.com/office/powerpoint/2010/main" val="3165426251"/>
      </p:ext>
    </p:extLst>
  </p:cSld>
  <p:clrMapOvr>
    <a:masterClrMapping/>
  </p:clrMapOvr>
</p:sld>
</file>

<file path=ppt/theme/theme1.xml><?xml version="1.0" encoding="utf-8"?>
<a:theme xmlns:a="http://schemas.openxmlformats.org/drawingml/2006/main" name="PH_Aktuell_fin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KiWi_LichtsensorLöten_final" id="{F95AAF13-E5E0-8949-AF13-39119B858712}" vid="{88294063-9FBE-0D48-B1FD-FCD9796847E2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PH_Aktuell_final</Template>
  <TotalTime>0</TotalTime>
  <Words>713</Words>
  <Application>Microsoft Macintosh PowerPoint</Application>
  <PresentationFormat>Breitbild</PresentationFormat>
  <Paragraphs>129</Paragraphs>
  <Slides>24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0" baseType="lpstr">
      <vt:lpstr>Arial</vt:lpstr>
      <vt:lpstr>Calibri</vt:lpstr>
      <vt:lpstr>Helvetica</vt:lpstr>
      <vt:lpstr>Ubuntu</vt:lpstr>
      <vt:lpstr>Wingdings</vt:lpstr>
      <vt:lpstr>PH_Aktuell_final</vt:lpstr>
      <vt:lpstr>PowerPoint-Präsentation</vt:lpstr>
      <vt:lpstr>Inhalt</vt:lpstr>
      <vt:lpstr>Einführende Worte</vt:lpstr>
      <vt:lpstr>Einführende Worte</vt:lpstr>
      <vt:lpstr>Die Plattform Arduino</vt:lpstr>
      <vt:lpstr>Die Plattform Arduino</vt:lpstr>
      <vt:lpstr>Die Plattform Arduino</vt:lpstr>
      <vt:lpstr>Die Hardware</vt:lpstr>
      <vt:lpstr>Die Hardware</vt:lpstr>
      <vt:lpstr>Die Hardware</vt:lpstr>
      <vt:lpstr>Die Hardware</vt:lpstr>
      <vt:lpstr>Die Hardware</vt:lpstr>
      <vt:lpstr>Die Hardware</vt:lpstr>
      <vt:lpstr>Prototyping - Erweiterungsshield</vt:lpstr>
      <vt:lpstr>DHT 11 Temperatur- und Feuchtesensor</vt:lpstr>
      <vt:lpstr>DS18B20 - Temperatursensor</vt:lpstr>
      <vt:lpstr>BH1750 Lichtintensitätssensor</vt:lpstr>
      <vt:lpstr>Bodenfeuchtesensor </vt:lpstr>
      <vt:lpstr>Relais - Modul</vt:lpstr>
      <vt:lpstr>1602 LCD mit i2c Schnittstelle</vt:lpstr>
      <vt:lpstr>Wasserpumpe</vt:lpstr>
      <vt:lpstr>Schaltplan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Office-Benutzer</dc:creator>
  <cp:lastModifiedBy>Microsoft Office-Benutzer</cp:lastModifiedBy>
  <cp:revision>8</cp:revision>
  <dcterms:created xsi:type="dcterms:W3CDTF">2018-04-17T08:21:53Z</dcterms:created>
  <dcterms:modified xsi:type="dcterms:W3CDTF">2018-04-17T12:39:10Z</dcterms:modified>
</cp:coreProperties>
</file>